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60" r:id="rId2"/>
    <p:sldId id="261" r:id="rId3"/>
    <p:sldId id="470" r:id="rId4"/>
    <p:sldId id="471" r:id="rId5"/>
    <p:sldId id="472" r:id="rId6"/>
    <p:sldId id="473" r:id="rId7"/>
    <p:sldId id="474" r:id="rId8"/>
    <p:sldId id="475" r:id="rId9"/>
    <p:sldId id="476" r:id="rId10"/>
    <p:sldId id="477" r:id="rId11"/>
    <p:sldId id="478" r:id="rId12"/>
    <p:sldId id="479" r:id="rId13"/>
    <p:sldId id="516" r:id="rId14"/>
    <p:sldId id="493" r:id="rId15"/>
    <p:sldId id="494" r:id="rId16"/>
    <p:sldId id="515" r:id="rId17"/>
    <p:sldId id="480" r:id="rId18"/>
    <p:sldId id="528" r:id="rId19"/>
    <p:sldId id="496" r:id="rId20"/>
    <p:sldId id="497" r:id="rId21"/>
    <p:sldId id="498" r:id="rId22"/>
    <p:sldId id="499" r:id="rId23"/>
    <p:sldId id="500" r:id="rId24"/>
    <p:sldId id="501" r:id="rId25"/>
    <p:sldId id="502" r:id="rId26"/>
    <p:sldId id="503" r:id="rId27"/>
    <p:sldId id="504" r:id="rId28"/>
    <p:sldId id="505" r:id="rId29"/>
    <p:sldId id="518" r:id="rId30"/>
    <p:sldId id="519" r:id="rId31"/>
    <p:sldId id="520" r:id="rId32"/>
    <p:sldId id="521" r:id="rId33"/>
    <p:sldId id="522" r:id="rId34"/>
    <p:sldId id="523" r:id="rId35"/>
    <p:sldId id="524" r:id="rId36"/>
    <p:sldId id="525" r:id="rId37"/>
    <p:sldId id="342" r:id="rId38"/>
    <p:sldId id="404" r:id="rId39"/>
    <p:sldId id="488" r:id="rId40"/>
    <p:sldId id="278" r:id="rId41"/>
    <p:sldId id="489" r:id="rId42"/>
    <p:sldId id="280" r:id="rId43"/>
    <p:sldId id="481" r:id="rId44"/>
    <p:sldId id="482" r:id="rId45"/>
    <p:sldId id="483" r:id="rId46"/>
    <p:sldId id="484" r:id="rId47"/>
    <p:sldId id="485" r:id="rId48"/>
    <p:sldId id="672" r:id="rId49"/>
    <p:sldId id="487" r:id="rId50"/>
    <p:sldId id="506" r:id="rId51"/>
    <p:sldId id="507" r:id="rId52"/>
    <p:sldId id="321" r:id="rId53"/>
    <p:sldId id="294" r:id="rId54"/>
    <p:sldId id="295" r:id="rId55"/>
    <p:sldId id="296" r:id="rId56"/>
    <p:sldId id="409" r:id="rId57"/>
    <p:sldId id="256" r:id="rId58"/>
    <p:sldId id="490" r:id="rId59"/>
    <p:sldId id="670" r:id="rId60"/>
    <p:sldId id="446" r:id="rId61"/>
    <p:sldId id="352" r:id="rId6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showGuides="1">
      <p:cViewPr varScale="1">
        <p:scale>
          <a:sx n="67" d="100"/>
          <a:sy n="67" d="100"/>
        </p:scale>
        <p:origin x="150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33E84E8-F746-41C8-9DAD-D2D8CBC8AEC1}" type="datetimeFigureOut">
              <a:rPr lang="nl-NL" smtClean="0"/>
              <a:t>28-6-2023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7D3A17-4764-45C9-AC7E-1E38E3A00C5E}" type="slidenum">
              <a:rPr lang="nl-NL" smtClean="0"/>
              <a:t>‹nr.›</a:t>
            </a:fld>
            <a:endParaRPr lang="nl-NL"/>
          </a:p>
        </p:txBody>
      </p:sp>
    </p:spTree>
    <p:extLst>
      <p:ext uri="{BB962C8B-B14F-4D97-AF65-F5344CB8AC3E}">
        <p14:creationId xmlns:p14="http://schemas.microsoft.com/office/powerpoint/2010/main" val="142176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90CCD6-6348-4228-A27A-30302FA4BB17}" type="slidenum">
              <a:rPr lang="nl-NL" smtClean="0"/>
              <a:t>37</a:t>
            </a:fld>
            <a:endParaRPr lang="nl-NL"/>
          </a:p>
        </p:txBody>
      </p:sp>
    </p:spTree>
    <p:extLst>
      <p:ext uri="{BB962C8B-B14F-4D97-AF65-F5344CB8AC3E}">
        <p14:creationId xmlns:p14="http://schemas.microsoft.com/office/powerpoint/2010/main" val="64842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3F0C373-79D1-4000-A1EB-5D1D9E4C7E2B}" type="slidenum">
              <a:rPr lang="en-US" smtClean="0"/>
              <a:pPr>
                <a:defRPr/>
              </a:pPr>
              <a:t>51</a:t>
            </a:fld>
            <a:endParaRPr lang="en-US"/>
          </a:p>
        </p:txBody>
      </p:sp>
    </p:spTree>
    <p:extLst>
      <p:ext uri="{BB962C8B-B14F-4D97-AF65-F5344CB8AC3E}">
        <p14:creationId xmlns:p14="http://schemas.microsoft.com/office/powerpoint/2010/main" val="309352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90CCD6-6348-4228-A27A-30302FA4BB17}" type="slidenum">
              <a:rPr lang="nl-NL" smtClean="0"/>
              <a:t>52</a:t>
            </a:fld>
            <a:endParaRPr lang="nl-NL"/>
          </a:p>
        </p:txBody>
      </p:sp>
    </p:spTree>
    <p:extLst>
      <p:ext uri="{BB962C8B-B14F-4D97-AF65-F5344CB8AC3E}">
        <p14:creationId xmlns:p14="http://schemas.microsoft.com/office/powerpoint/2010/main" val="115999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A3AA777-7733-4CE0-9E8E-AD19EE61148C}" type="slidenum">
              <a:rPr lang="nl-NL" smtClean="0">
                <a:cs typeface="Arial" charset="0"/>
              </a:rPr>
              <a:pPr/>
              <a:t>56</a:t>
            </a:fld>
            <a:endParaRPr lang="nl-NL">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nl-NL"/>
              <a:t>Klik 1: schema van besluitvormingsproces. (het vakje randvoorwaarden verschijnt pas later) Fase van probleemstelling is voor OR belangrijk om mee het speelveld te bepalen. Fase van mogelijke oplossingen is een fase van brainstorm, open agenda’s en open minds.</a:t>
            </a:r>
          </a:p>
          <a:p>
            <a:pPr eaLnBrk="1" hangingPunct="1"/>
            <a:r>
              <a:rPr lang="nl-NL"/>
              <a:t>Fase van wenselijke oplossingen luidt het afstrepen in (welke oplossingen voldoen aan de eisen.</a:t>
            </a:r>
          </a:p>
          <a:p>
            <a:pPr eaLnBrk="1" hangingPunct="1"/>
            <a:r>
              <a:rPr lang="nl-NL"/>
              <a:t>Klik 2: wettelijk kader: het klassieke adviesproces. OR pas in beeld bij voorgenomen besluit.</a:t>
            </a:r>
          </a:p>
          <a:p>
            <a:pPr eaLnBrk="1" hangingPunct="1"/>
            <a:r>
              <a:rPr lang="nl-NL"/>
              <a:t>Klik 3: de overige mogelijkheden die de WOR biedt om eerder betrokken te raken</a:t>
            </a:r>
          </a:p>
          <a:p>
            <a:pPr eaLnBrk="1" hangingPunct="1"/>
            <a:r>
              <a:rPr lang="nl-NL"/>
              <a:t>Klik 4: welk gedrag wordt er gevraagd van de OR? Overtuigen tijdens probleemstelling, onderhandelen in de oplossingenfase, afdwingen (klassiek) in adviesfase.</a:t>
            </a:r>
          </a:p>
          <a:p>
            <a:pPr eaLnBrk="1" hangingPunct="1"/>
            <a:r>
              <a:rPr lang="nl-NL"/>
              <a:t>Klik 5: OR bemoeienis dient gericht te zijn op randvoorwaarden. Die vormen het object van onderhandelingen.</a:t>
            </a:r>
          </a:p>
        </p:txBody>
      </p:sp>
    </p:spTree>
    <p:extLst>
      <p:ext uri="{BB962C8B-B14F-4D97-AF65-F5344CB8AC3E}">
        <p14:creationId xmlns:p14="http://schemas.microsoft.com/office/powerpoint/2010/main" val="10682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BF4CE00-C9CC-C4C2-8A2E-16599A49A9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0737C8-765C-4A45-BE53-726385E77956}" type="slidenum">
              <a:rPr lang="nl-NL" altLang="nl-NL" sz="1200"/>
              <a:pPr/>
              <a:t>57</a:t>
            </a:fld>
            <a:endParaRPr lang="nl-NL" altLang="nl-NL" sz="1200"/>
          </a:p>
        </p:txBody>
      </p:sp>
      <p:sp>
        <p:nvSpPr>
          <p:cNvPr id="4099" name="Rectangle 2">
            <a:extLst>
              <a:ext uri="{FF2B5EF4-FFF2-40B4-BE49-F238E27FC236}">
                <a16:creationId xmlns:a16="http://schemas.microsoft.com/office/drawing/2014/main" id="{7E658C39-AFA2-F639-2CCF-1C54FE4E965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A930C60-0749-66CB-3DCD-65AC5A6188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OR Academy Presentati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018402"/>
          </a:xfrm>
        </p:spPr>
        <p:txBody>
          <a:bodyPr anchor="ctr">
            <a:normAutofit/>
          </a:bodyPr>
          <a:lstStyle>
            <a:lvl1pPr algn="ctr">
              <a:defRPr sz="4400">
                <a:latin typeface="+mn-lt"/>
              </a:defRPr>
            </a:lvl1pPr>
          </a:lstStyle>
          <a:p>
            <a:r>
              <a:rPr lang="nl-NL"/>
              <a:t>Klik om de stijl te bewerken</a:t>
            </a:r>
            <a:endParaRPr lang="en-US" dirty="0"/>
          </a:p>
        </p:txBody>
      </p:sp>
      <p:sp>
        <p:nvSpPr>
          <p:cNvPr id="3" name="Subtitle 2"/>
          <p:cNvSpPr>
            <a:spLocks noGrp="1"/>
          </p:cNvSpPr>
          <p:nvPr>
            <p:ph type="subTitle" idx="1"/>
          </p:nvPr>
        </p:nvSpPr>
        <p:spPr>
          <a:xfrm>
            <a:off x="685800" y="3602038"/>
            <a:ext cx="7772400" cy="1655762"/>
          </a:xfrm>
        </p:spPr>
        <p:txBody>
          <a:bodyPr>
            <a:normAutofit/>
          </a:bodyPr>
          <a:lstStyle>
            <a:lvl1pPr marL="0" indent="0" algn="ctr">
              <a:buNone/>
              <a:defRPr sz="3200">
                <a:solidFill>
                  <a:srgbClr val="8A8A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Tree>
    <p:extLst>
      <p:ext uri="{BB962C8B-B14F-4D97-AF65-F5344CB8AC3E}">
        <p14:creationId xmlns:p14="http://schemas.microsoft.com/office/powerpoint/2010/main" val="288399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51715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descr="OR Academy Presentati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5021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descr="OR Academy Presentati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281826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011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OR Academy Presentatie.jpg"/>
          <p:cNvPicPr>
            <a:picLocks noChangeAspect="1"/>
          </p:cNvPicPr>
          <p:nvPr userDrawn="1"/>
        </p:nvPicPr>
        <p:blipFill>
          <a:blip r:embed="rId7"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30124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ser.nl/nl/thema/Bedrijfscommissie/over-de-bedrijfscommissie/markt-1" TargetMode="External"/><Relationship Id="rId2" Type="http://schemas.openxmlformats.org/officeDocument/2006/relationships/hyperlink" Target="https://www.youtube.com/watch?v=He8UP4x37ME&amp;t=9s" TargetMode="External"/><Relationship Id="rId1" Type="http://schemas.openxmlformats.org/officeDocument/2006/relationships/slideLayout" Target="../slideLayouts/slideLayout2.xml"/><Relationship Id="rId5" Type="http://schemas.openxmlformats.org/officeDocument/2006/relationships/hyperlink" Target="https://www.bedrijfscommissieoverheid.nl/" TargetMode="External"/><Relationship Id="rId4" Type="http://schemas.openxmlformats.org/officeDocument/2006/relationships/hyperlink" Target="https://www.ser.nl/nl/thema/Bedrijfscommissie/over-de-bedrijfscommissie/markt-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or-academy.nl/"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129B5-98BD-9F47-907A-A5B845C4BF4C}"/>
              </a:ext>
            </a:extLst>
          </p:cNvPr>
          <p:cNvSpPr>
            <a:spLocks noGrp="1"/>
          </p:cNvSpPr>
          <p:nvPr>
            <p:ph type="ctrTitle"/>
          </p:nvPr>
        </p:nvSpPr>
        <p:spPr/>
        <p:txBody>
          <a:bodyPr>
            <a:normAutofit fontScale="90000"/>
          </a:bodyPr>
          <a:lstStyle/>
          <a:p>
            <a:pPr algn="l"/>
            <a:r>
              <a:rPr lang="nl-NL" b="1" dirty="0">
                <a:solidFill>
                  <a:schemeClr val="tx2"/>
                </a:solidFill>
                <a:latin typeface="Raleway" panose="020B0503030101060003" pitchFamily="34" charset="77"/>
              </a:rPr>
              <a:t>Advies &amp;instemmingsrecht.</a:t>
            </a:r>
            <a:br>
              <a:rPr lang="nl-NL" b="1" dirty="0">
                <a:solidFill>
                  <a:schemeClr val="tx2"/>
                </a:solidFill>
                <a:latin typeface="Raleway" panose="020B0503030101060003" pitchFamily="34" charset="77"/>
              </a:rPr>
            </a:br>
            <a:r>
              <a:rPr lang="nl-NL" b="1" dirty="0">
                <a:solidFill>
                  <a:schemeClr val="tx2"/>
                </a:solidFill>
                <a:latin typeface="Raleway" panose="020B0503030101060003" pitchFamily="34" charset="77"/>
              </a:rPr>
              <a:t>De or als adviseur en onderhandelaar</a:t>
            </a:r>
            <a:br>
              <a:rPr lang="nl-NL" b="1" dirty="0">
                <a:solidFill>
                  <a:schemeClr val="bg1"/>
                </a:solidFill>
              </a:rPr>
            </a:br>
            <a:endParaRPr lang="nl-NL" dirty="0">
              <a:latin typeface="Raleway" panose="020B0503030101060003" pitchFamily="34" charset="77"/>
            </a:endParaRPr>
          </a:p>
        </p:txBody>
      </p:sp>
      <p:sp>
        <p:nvSpPr>
          <p:cNvPr id="3" name="Ondertitel 2">
            <a:extLst>
              <a:ext uri="{FF2B5EF4-FFF2-40B4-BE49-F238E27FC236}">
                <a16:creationId xmlns:a16="http://schemas.microsoft.com/office/drawing/2014/main" id="{B1AB768F-7F20-7748-A655-C66C4BCA0369}"/>
              </a:ext>
            </a:extLst>
          </p:cNvPr>
          <p:cNvSpPr>
            <a:spLocks noGrp="1"/>
          </p:cNvSpPr>
          <p:nvPr>
            <p:ph type="subTitle" idx="1"/>
          </p:nvPr>
        </p:nvSpPr>
        <p:spPr>
          <a:xfrm>
            <a:off x="654405" y="4689562"/>
            <a:ext cx="6858000" cy="579222"/>
          </a:xfrm>
        </p:spPr>
        <p:txBody>
          <a:bodyPr>
            <a:normAutofit fontScale="47500" lnSpcReduction="20000"/>
          </a:bodyPr>
          <a:lstStyle/>
          <a:p>
            <a:pPr algn="l"/>
            <a:r>
              <a:rPr lang="nl-NL" dirty="0">
                <a:solidFill>
                  <a:schemeClr val="tx2"/>
                </a:solidFill>
                <a:latin typeface="Raleway" panose="020B0503030101060003" pitchFamily="34" charset="77"/>
              </a:rPr>
              <a:t>29  juni 2023</a:t>
            </a:r>
          </a:p>
          <a:p>
            <a:pPr algn="l"/>
            <a:r>
              <a:rPr lang="nl-NL" dirty="0">
                <a:solidFill>
                  <a:schemeClr val="tx2"/>
                </a:solidFill>
                <a:latin typeface="Raleway" panose="020B0503030101060003" pitchFamily="34" charset="77"/>
              </a:rPr>
              <a:t>Tineke Visser</a:t>
            </a:r>
          </a:p>
        </p:txBody>
      </p:sp>
      <p:pic>
        <p:nvPicPr>
          <p:cNvPr id="5" name="WOR omslag cartoon .jpg" descr="WOR omslag cartoon .jpg">
            <a:extLst>
              <a:ext uri="{FF2B5EF4-FFF2-40B4-BE49-F238E27FC236}">
                <a16:creationId xmlns:a16="http://schemas.microsoft.com/office/drawing/2014/main" id="{8143C526-2896-13DF-6342-BBB7279EC7B4}"/>
              </a:ext>
            </a:extLst>
          </p:cNvPr>
          <p:cNvPicPr>
            <a:picLocks noChangeAspect="1"/>
          </p:cNvPicPr>
          <p:nvPr/>
        </p:nvPicPr>
        <p:blipFill>
          <a:blip r:embed="rId2"/>
          <a:stretch>
            <a:fillRect/>
          </a:stretch>
        </p:blipFill>
        <p:spPr>
          <a:xfrm>
            <a:off x="4603395" y="2769227"/>
            <a:ext cx="3886200" cy="2749487"/>
          </a:xfrm>
          <a:prstGeom prst="rect">
            <a:avLst/>
          </a:prstGeom>
          <a:noFill/>
          <a:ln w="12700">
            <a:miter lim="400000"/>
          </a:ln>
        </p:spPr>
      </p:pic>
    </p:spTree>
    <p:extLst>
      <p:ext uri="{BB962C8B-B14F-4D97-AF65-F5344CB8AC3E}">
        <p14:creationId xmlns:p14="http://schemas.microsoft.com/office/powerpoint/2010/main" val="241361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357187" y="982662"/>
            <a:ext cx="7886700" cy="4351338"/>
          </a:xfrm>
        </p:spPr>
        <p:txBody>
          <a:bodyPr/>
          <a:lstStyle/>
          <a:p>
            <a:pPr marL="447675" lvl="1" indent="-447675" eaLnBrk="1" hangingPunct="1">
              <a:buFontTx/>
              <a:buNone/>
              <a:defRPr/>
            </a:pPr>
            <a:r>
              <a:rPr lang="nl-NL" sz="2800" dirty="0"/>
              <a:t>m. </a:t>
            </a:r>
            <a:r>
              <a:rPr lang="nl-NL" sz="2800" dirty="0">
                <a:ea typeface="+mn-ea"/>
                <a:cs typeface="+mn-cs"/>
              </a:rPr>
              <a:t>vaststelling van een regeling met betrekking tot het zelf dragen van het risico, bedoeld in artikel 40 van de Wet financiering sociale verzekeringen.</a:t>
            </a:r>
            <a:endParaRPr lang="nl-NL" sz="2800" dirty="0"/>
          </a:p>
          <a:p>
            <a:pPr marL="447675" indent="-447675" eaLnBrk="1" hangingPunct="1">
              <a:buFontTx/>
              <a:buNone/>
              <a:defRPr/>
            </a:pPr>
            <a:r>
              <a:rPr lang="nl-NL" dirty="0"/>
              <a:t>n.  Het verstrekken en het formuleren van een adviesopdracht aan een deskundige buiten de onderneming betreffende een der hiervoor bedoelde aangelegenheden.</a:t>
            </a:r>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42099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p:txBody>
          <a:bodyPr/>
          <a:lstStyle/>
          <a:p>
            <a:pPr marL="457200" indent="-457200" eaLnBrk="1" hangingPunct="1">
              <a:defRPr/>
            </a:pPr>
            <a:r>
              <a:rPr lang="nl-NL" dirty="0"/>
              <a:t>Ook in artikel 30 staat een aangelegenheid waarin de OR om advies gevraagd moet worden:</a:t>
            </a:r>
          </a:p>
          <a:p>
            <a:pPr marL="457200" indent="-457200" eaLnBrk="1" hangingPunct="1">
              <a:defRPr/>
            </a:pPr>
            <a:endParaRPr lang="nl-NL" sz="2400" dirty="0"/>
          </a:p>
          <a:p>
            <a:pPr marL="457200" indent="-457200" eaLnBrk="1" hangingPunct="1">
              <a:buFont typeface="Wingdings" pitchFamily="2" charset="2"/>
              <a:buAutoNum type="arabicPeriod"/>
              <a:defRPr/>
            </a:pPr>
            <a:r>
              <a:rPr lang="nl-NL" dirty="0"/>
              <a:t>De OR wordt door de ondernemer in de gelegenheid gesteld advies uit te brengen over elk door hem voorgenomen besluit tot benoeming of ontslag van een bestuurder van de onderneming. </a:t>
            </a:r>
          </a:p>
          <a:p>
            <a:pPr eaLnBrk="1" hangingPunct="1">
              <a:defRPr/>
            </a:pPr>
            <a:endParaRPr 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55975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nl-NL" altLang="nl-NL" sz="3600" dirty="0"/>
              <a:t>Uitbreiding adviesrecht (32):</a:t>
            </a:r>
          </a:p>
        </p:txBody>
      </p:sp>
      <p:sp>
        <p:nvSpPr>
          <p:cNvPr id="18436" name="Rectangle 3"/>
          <p:cNvSpPr>
            <a:spLocks noGrp="1" noChangeArrowheads="1"/>
          </p:cNvSpPr>
          <p:nvPr>
            <p:ph type="body" idx="1"/>
          </p:nvPr>
        </p:nvSpPr>
        <p:spPr/>
        <p:txBody>
          <a:bodyPr>
            <a:normAutofit fontScale="92500" lnSpcReduction="20000"/>
          </a:bodyPr>
          <a:lstStyle/>
          <a:p>
            <a:pPr eaLnBrk="1" hangingPunct="1"/>
            <a:r>
              <a:rPr lang="nl-NL" altLang="nl-NL" dirty="0"/>
              <a:t>De ondernemer kan de adviesbevoegdheden van de ondernemingsraad uitbreiden.</a:t>
            </a:r>
          </a:p>
          <a:p>
            <a:pPr eaLnBrk="1" hangingPunct="1"/>
            <a:r>
              <a:rPr lang="nl-NL" altLang="nl-NL" dirty="0"/>
              <a:t>Ondernemer en ondernemingsraad sluiten dan een ondernemingsovereenkomst.</a:t>
            </a:r>
          </a:p>
          <a:p>
            <a:pPr eaLnBrk="1" hangingPunct="1"/>
            <a:r>
              <a:rPr lang="nl-NL" altLang="nl-NL" dirty="0"/>
              <a:t>Deze uitbreiding geldt zolang niet beide partijen deze overeenkomst opzeggen.</a:t>
            </a:r>
          </a:p>
          <a:p>
            <a:pPr eaLnBrk="1" hangingPunct="1"/>
            <a:r>
              <a:rPr lang="nl-NL" altLang="nl-NL" dirty="0"/>
              <a:t>Ook in de cao kunnen bepalingen staan die het adviesrecht van de ondernemingsraad uitbreiden. Deze uitbreidingen zijn geldig zolang de cao van kracht is.</a:t>
            </a:r>
          </a:p>
          <a:p>
            <a:pPr eaLnBrk="1" hangingPunct="1"/>
            <a:r>
              <a:rPr lang="nl-NL" altLang="nl-NL" dirty="0"/>
              <a:t>Indien de ondernemer de ondernemingsraad om advies vraagt, ondanks dat hij hier wettelijk niet toe verplicht is, geldt dat de ondernemer gehouden is aan het adviesrecht.</a:t>
            </a:r>
          </a:p>
          <a:p>
            <a:pPr marL="0" indent="0" eaLnBrk="1" hangingPunct="1">
              <a:buNone/>
            </a:pPr>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1449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r>
              <a:rPr lang="nl-NL" altLang="nl-NL" sz="2400" dirty="0"/>
              <a:t>De ondernemingsraad heeft het recht om ongevraagd advies uit te brengen over alle aangelegenheden die de onderneming betreffen, dus ook onderwerpen die volgens de wet niet </a:t>
            </a:r>
            <a:r>
              <a:rPr lang="nl-NL" altLang="nl-NL" sz="2400" dirty="0" err="1"/>
              <a:t>adviesplichtig</a:t>
            </a:r>
            <a:r>
              <a:rPr lang="nl-NL" altLang="nl-NL" sz="2400" dirty="0"/>
              <a:t> zijn.</a:t>
            </a:r>
          </a:p>
          <a:p>
            <a:endParaRPr lang="nl-NL" altLang="nl-NL" sz="2400" dirty="0"/>
          </a:p>
          <a:p>
            <a:r>
              <a:rPr lang="nl-NL" altLang="nl-NL" sz="2400" dirty="0"/>
              <a:t>De procedure voor zo’n initiatief van de ondernemingsraad is gelijk als die van het adviesrecht, maar de ondernemingsraad kan geen procedure beginnen indien de ondernemer zijn voorstel niet honoreert.</a:t>
            </a:r>
            <a:endParaRPr lang="en-US" altLang="nl-NL" sz="2400" dirty="0"/>
          </a:p>
        </p:txBody>
      </p:sp>
      <p:sp>
        <p:nvSpPr>
          <p:cNvPr id="16387" name="Rectangle 4"/>
          <p:cNvSpPr>
            <a:spLocks noGrp="1" noChangeArrowheads="1"/>
          </p:cNvSpPr>
          <p:nvPr>
            <p:ph type="title"/>
          </p:nvPr>
        </p:nvSpPr>
        <p:spPr/>
        <p:txBody>
          <a:bodyPr/>
          <a:lstStyle/>
          <a:p>
            <a:pPr eaLnBrk="1" hangingPunct="1"/>
            <a:r>
              <a:rPr lang="nl-NL" altLang="nl-NL"/>
              <a:t>Ongevraagd advies</a:t>
            </a:r>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81901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nl-NL" altLang="nl-NL" dirty="0"/>
              <a:t>Waarom zou een ondernemer om advies vragen?</a:t>
            </a:r>
          </a:p>
        </p:txBody>
      </p:sp>
      <p:sp>
        <p:nvSpPr>
          <p:cNvPr id="5124" name="Rectangle 3"/>
          <p:cNvSpPr>
            <a:spLocks noGrp="1" noChangeArrowheads="1"/>
          </p:cNvSpPr>
          <p:nvPr>
            <p:ph type="body" idx="1"/>
          </p:nvPr>
        </p:nvSpPr>
        <p:spPr/>
        <p:txBody>
          <a:bodyPr/>
          <a:lstStyle/>
          <a:p>
            <a:pPr eaLnBrk="1" hangingPunct="1"/>
            <a:r>
              <a:rPr lang="nl-NL" altLang="nl-NL" sz="2400" dirty="0"/>
              <a:t>OR kan andere kanten van een voorgenomen besluit belichten;</a:t>
            </a:r>
          </a:p>
          <a:p>
            <a:pPr eaLnBrk="1" hangingPunct="1"/>
            <a:r>
              <a:rPr lang="nl-NL" altLang="nl-NL" sz="2400" dirty="0"/>
              <a:t>OR bestaat uit ervaringsdeskundigen;</a:t>
            </a:r>
          </a:p>
          <a:p>
            <a:pPr eaLnBrk="1" hangingPunct="1"/>
            <a:r>
              <a:rPr lang="nl-NL" altLang="nl-NL" sz="2400" dirty="0"/>
              <a:t>OR heeft korte lijn met werkvloer;</a:t>
            </a:r>
          </a:p>
          <a:p>
            <a:pPr eaLnBrk="1" hangingPunct="1"/>
            <a:r>
              <a:rPr lang="nl-NL" altLang="nl-NL" sz="2400" dirty="0"/>
              <a:t>voorgenomen besluit vraagt om een goed doordacht voorstel;</a:t>
            </a:r>
          </a:p>
          <a:p>
            <a:pPr eaLnBrk="1" hangingPunct="1"/>
            <a:r>
              <a:rPr lang="nl-NL" altLang="nl-NL" sz="2400" dirty="0"/>
              <a:t>ondernemer heeft wettelijke plicht; zelf vragen betekent geen gedoe en vertraging in een later stadium.</a:t>
            </a:r>
          </a:p>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5536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br>
              <a:rPr lang="nl-NL" altLang="nl-NL" sz="3600" dirty="0"/>
            </a:br>
            <a:r>
              <a:rPr lang="nl-NL" altLang="nl-NL" sz="2400" b="1" dirty="0"/>
              <a:t>Wat moet er in ieder geval in een adviesaanvraag van de ondernemer staan?</a:t>
            </a:r>
          </a:p>
        </p:txBody>
      </p:sp>
      <p:sp>
        <p:nvSpPr>
          <p:cNvPr id="6148" name="Rectangle 3"/>
          <p:cNvSpPr>
            <a:spLocks noGrp="1" noChangeArrowheads="1"/>
          </p:cNvSpPr>
          <p:nvPr>
            <p:ph type="body" idx="1"/>
          </p:nvPr>
        </p:nvSpPr>
        <p:spPr/>
        <p:txBody>
          <a:bodyPr/>
          <a:lstStyle/>
          <a:p>
            <a:pPr eaLnBrk="1" hangingPunct="1"/>
            <a:endParaRPr lang="nl-NL" altLang="nl-NL" sz="2400" dirty="0"/>
          </a:p>
          <a:p>
            <a:pPr eaLnBrk="1" hangingPunct="1"/>
            <a:r>
              <a:rPr lang="nl-NL" altLang="nl-NL" sz="2400" dirty="0"/>
              <a:t>een beschrijving van het voorgenomen besluit;</a:t>
            </a:r>
          </a:p>
          <a:p>
            <a:pPr eaLnBrk="1" hangingPunct="1"/>
            <a:r>
              <a:rPr lang="nl-NL" altLang="nl-NL" sz="2400" dirty="0"/>
              <a:t>de achtergronden en beweegredenen om tot dit besluit te komen;</a:t>
            </a:r>
          </a:p>
          <a:p>
            <a:pPr eaLnBrk="1" hangingPunct="1"/>
            <a:r>
              <a:rPr lang="nl-NL" altLang="nl-NL" sz="2400" dirty="0"/>
              <a:t>de gevolgen die dit besluit zal hebben;</a:t>
            </a:r>
          </a:p>
          <a:p>
            <a:pPr eaLnBrk="1" hangingPunct="1"/>
            <a:r>
              <a:rPr lang="nl-NL" altLang="nl-NL" sz="2400" dirty="0"/>
              <a:t>de maatregelen die de ondernemer zal nemen om negatieve gevolgen zoveel mogelijk te compenseren.</a:t>
            </a:r>
          </a:p>
          <a:p>
            <a:pPr eaLnBrk="1" hangingPunct="1"/>
            <a:endParaRPr lang="nl-NL" altLang="nl-NL" sz="2400"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84307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buFont typeface="Wingdings" panose="05000000000000000000" pitchFamily="2" charset="2"/>
              <a:buNone/>
            </a:pPr>
            <a:r>
              <a:rPr lang="nl-NL" altLang="nl-NL"/>
              <a:t>Daarnaast is het belangrijk om te weten:</a:t>
            </a:r>
          </a:p>
          <a:p>
            <a:pPr eaLnBrk="1" hangingPunct="1">
              <a:buFont typeface="Wingdings" panose="05000000000000000000" pitchFamily="2" charset="2"/>
              <a:buNone/>
            </a:pPr>
            <a:endParaRPr lang="nl-NL" altLang="nl-NL"/>
          </a:p>
          <a:p>
            <a:pPr eaLnBrk="1" hangingPunct="1"/>
            <a:r>
              <a:rPr lang="nl-NL" altLang="nl-NL"/>
              <a:t>Wanneer een besluit in zal gaan (datum)</a:t>
            </a:r>
          </a:p>
          <a:p>
            <a:pPr eaLnBrk="1" hangingPunct="1"/>
            <a:r>
              <a:rPr lang="nl-NL" altLang="nl-NL"/>
              <a:t>Hoe het besluit geïmplementeerd zal worden</a:t>
            </a:r>
          </a:p>
          <a:p>
            <a:pPr eaLnBrk="1" hangingPunct="1"/>
            <a:r>
              <a:rPr lang="nl-NL" altLang="nl-NL"/>
              <a:t>Of en zo ja wanneer het besluit zal worden geëvalueerd</a:t>
            </a:r>
          </a:p>
          <a:p>
            <a:pPr eaLnBrk="1" hangingPunct="1"/>
            <a:r>
              <a:rPr lang="nl-NL" altLang="nl-NL"/>
              <a:t>Kosten/baten van het besluit</a:t>
            </a:r>
          </a:p>
          <a:p>
            <a:pPr eaLnBrk="1" hangingPunct="1"/>
            <a:endParaRPr lang="nl-NL" altLang="nl-NL"/>
          </a:p>
          <a:p>
            <a:pPr eaLnBrk="1" hangingPunct="1"/>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75197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nl-NL" altLang="nl-NL" sz="3600" dirty="0"/>
              <a:t>Op welk moment moet advies worden gevraagd?</a:t>
            </a:r>
          </a:p>
        </p:txBody>
      </p:sp>
      <p:sp>
        <p:nvSpPr>
          <p:cNvPr id="19460" name="Rectangle 3"/>
          <p:cNvSpPr>
            <a:spLocks noGrp="1" noChangeArrowheads="1"/>
          </p:cNvSpPr>
          <p:nvPr>
            <p:ph type="body" idx="1"/>
          </p:nvPr>
        </p:nvSpPr>
        <p:spPr/>
        <p:txBody>
          <a:bodyPr/>
          <a:lstStyle/>
          <a:p>
            <a:pPr eaLnBrk="1" hangingPunct="1"/>
            <a:r>
              <a:rPr lang="nl-NL" altLang="nl-NL" sz="2400" dirty="0"/>
              <a:t>De wet zegt: Het advies moet op een zodanig tijdstip worden gevraagd, dat het van wezenlijke invloed kan zijn op het te nemen besluit. </a:t>
            </a:r>
          </a:p>
          <a:p>
            <a:pPr eaLnBrk="1" hangingPunct="1"/>
            <a:r>
              <a:rPr lang="nl-NL" altLang="nl-NL" sz="2400" dirty="0"/>
              <a:t>Over wat ‘tijdig’ en ‘wezenlijke invloed’ is lopen de meningen uiteen. Vaak werkt het goed om hierover afspraken te maken.</a:t>
            </a:r>
          </a:p>
          <a:p>
            <a:pPr eaLnBrk="1" hangingPunct="1"/>
            <a:r>
              <a:rPr lang="nl-NL" altLang="nl-NL" sz="2400" dirty="0"/>
              <a:t>De ondernemer moet wel tijdens het overleg over de algemene gang van zaken (artikel 24) </a:t>
            </a:r>
            <a:r>
              <a:rPr lang="nl-NL" altLang="nl-NL" sz="2400" dirty="0" err="1"/>
              <a:t>adviesplichtige</a:t>
            </a:r>
            <a:r>
              <a:rPr lang="nl-NL" altLang="nl-NL" sz="2400" dirty="0"/>
              <a:t> zaken aankondigen.</a:t>
            </a:r>
          </a:p>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39287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nl-NL" altLang="nl-NL" sz="3600" dirty="0"/>
              <a:t>Let op</a:t>
            </a:r>
          </a:p>
        </p:txBody>
      </p:sp>
      <p:sp>
        <p:nvSpPr>
          <p:cNvPr id="19460" name="Rectangle 3"/>
          <p:cNvSpPr>
            <a:spLocks noGrp="1" noChangeArrowheads="1"/>
          </p:cNvSpPr>
          <p:nvPr>
            <p:ph type="body" idx="1"/>
          </p:nvPr>
        </p:nvSpPr>
        <p:spPr/>
        <p:txBody>
          <a:bodyPr/>
          <a:lstStyle/>
          <a:p>
            <a:pPr eaLnBrk="1" hangingPunct="1"/>
            <a:r>
              <a:rPr lang="nl-NL" altLang="nl-NL" dirty="0"/>
              <a:t>Indien de OR bij een te late adviesaanvraag de aanvraag toch inhoudelijk behandelt, is de Ondernemingskamer van mening dat de OR redelijkerwijs niet kan stellen dat het advies geen wezenlijke invloed </a:t>
            </a:r>
            <a:r>
              <a:rPr lang="nl-NL" altLang="nl-NL"/>
              <a:t>heeft gehad.</a:t>
            </a:r>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55320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NL" altLang="nl-NL" sz="3600"/>
              <a:t>Het begrip ‘belangrijk’</a:t>
            </a:r>
          </a:p>
        </p:txBody>
      </p:sp>
      <p:sp>
        <p:nvSpPr>
          <p:cNvPr id="17411" name="Tijdelijke aanduiding voor inhoud 2"/>
          <p:cNvSpPr>
            <a:spLocks noGrp="1"/>
          </p:cNvSpPr>
          <p:nvPr>
            <p:ph idx="1"/>
          </p:nvPr>
        </p:nvSpPr>
        <p:spPr/>
        <p:txBody>
          <a:bodyPr/>
          <a:lstStyle/>
          <a:p>
            <a:r>
              <a:rPr lang="nl-NL" altLang="nl-NL" sz="2400"/>
              <a:t>Niet behorend tot de normale bedrijfsvoering</a:t>
            </a:r>
          </a:p>
          <a:p>
            <a:r>
              <a:rPr lang="nl-NL" altLang="nl-NL" sz="2400"/>
              <a:t>Niet alledaags</a:t>
            </a:r>
          </a:p>
          <a:p>
            <a:r>
              <a:rPr lang="nl-NL" altLang="nl-NL" sz="2400"/>
              <a:t>Kernactiviteiten (als het gaat om afschaffen, opheffen e.d.)</a:t>
            </a:r>
          </a:p>
          <a:p>
            <a:r>
              <a:rPr lang="nl-NL" altLang="nl-NL" sz="2400"/>
              <a:t>Gevolgen voor groepen medewerkers (rechtspositie)</a:t>
            </a:r>
          </a:p>
          <a:p>
            <a:r>
              <a:rPr lang="nl-NL" altLang="nl-NL" sz="2400"/>
              <a:t>Gevolgen voor de werkwijze van medewerkers, geschooldheid</a:t>
            </a:r>
          </a:p>
          <a:p>
            <a:endParaRPr lang="nl-NL" altLang="nl-NL" sz="2400"/>
          </a:p>
          <a:p>
            <a:endParaRPr lang="nl-NL" altLang="nl-NL"/>
          </a:p>
          <a:p>
            <a:endParaRPr lang="nl-NL" altLang="nl-NL"/>
          </a:p>
          <a:p>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410116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FFB91-4ACA-4D6D-B331-4D5EF1E961D8}"/>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3317B9C5-9008-413B-9735-56FADBDBAA91}"/>
              </a:ext>
            </a:extLst>
          </p:cNvPr>
          <p:cNvSpPr>
            <a:spLocks noGrp="1"/>
          </p:cNvSpPr>
          <p:nvPr>
            <p:ph idx="1"/>
          </p:nvPr>
        </p:nvSpPr>
        <p:spPr/>
        <p:txBody>
          <a:bodyPr/>
          <a:lstStyle/>
          <a:p>
            <a:r>
              <a:rPr lang="nl-NL" dirty="0"/>
              <a:t>Check-in</a:t>
            </a:r>
          </a:p>
          <a:p>
            <a:r>
              <a:rPr lang="nl-NL" dirty="0"/>
              <a:t>Inleiding adviesrecht, art 25 van de WOR</a:t>
            </a:r>
          </a:p>
          <a:p>
            <a:pPr lvl="1"/>
            <a:r>
              <a:rPr lang="nl-NL" dirty="0"/>
              <a:t>oefeningen</a:t>
            </a:r>
          </a:p>
          <a:p>
            <a:r>
              <a:rPr lang="nl-NL" dirty="0"/>
              <a:t>Inleiding instemmingsrecht, art 27 van de WOR</a:t>
            </a:r>
          </a:p>
          <a:p>
            <a:pPr lvl="1"/>
            <a:r>
              <a:rPr lang="nl-NL" dirty="0"/>
              <a:t>oefeningen</a:t>
            </a:r>
          </a:p>
          <a:p>
            <a:r>
              <a:rPr lang="nl-NL" dirty="0"/>
              <a:t>Check-out</a:t>
            </a:r>
          </a:p>
        </p:txBody>
      </p:sp>
    </p:spTree>
    <p:extLst>
      <p:ext uri="{BB962C8B-B14F-4D97-AF65-F5344CB8AC3E}">
        <p14:creationId xmlns:p14="http://schemas.microsoft.com/office/powerpoint/2010/main" val="323718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p:cNvSpPr>
          <p:nvPr>
            <p:ph idx="1"/>
          </p:nvPr>
        </p:nvSpPr>
        <p:spPr/>
        <p:txBody>
          <a:bodyPr/>
          <a:lstStyle/>
          <a:p>
            <a:r>
              <a:rPr lang="nl-NL" altLang="nl-NL" sz="2400"/>
              <a:t>Financiële gevolgen (risico voor voortbestaan)</a:t>
            </a:r>
          </a:p>
          <a:p>
            <a:r>
              <a:rPr lang="nl-NL" altLang="nl-NL" sz="2400"/>
              <a:t>Financiele gevolgen want middelen niet inzetbaar in andere bestedingsrichtingen</a:t>
            </a:r>
          </a:p>
          <a:p>
            <a:r>
              <a:rPr lang="nl-NL" altLang="nl-NL" sz="2400"/>
              <a:t>Advies: maak over dit begrip bij aanvang van de zittingsperiode afspraken met de bestuurder.</a:t>
            </a:r>
          </a:p>
          <a:p>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87860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nl-NL" altLang="nl-NL" sz="3600"/>
              <a:t>Wat is de procedure om advies te vragen?</a:t>
            </a:r>
          </a:p>
        </p:txBody>
      </p:sp>
      <p:sp>
        <p:nvSpPr>
          <p:cNvPr id="20484" name="Rectangle 3"/>
          <p:cNvSpPr>
            <a:spLocks noGrp="1" noChangeArrowheads="1"/>
          </p:cNvSpPr>
          <p:nvPr>
            <p:ph type="body" idx="1"/>
          </p:nvPr>
        </p:nvSpPr>
        <p:spPr/>
        <p:txBody>
          <a:bodyPr/>
          <a:lstStyle/>
          <a:p>
            <a:pPr eaLnBrk="1" hangingPunct="1">
              <a:lnSpc>
                <a:spcPct val="90000"/>
              </a:lnSpc>
            </a:pPr>
            <a:r>
              <a:rPr lang="nl-NL" altLang="nl-NL" sz="2400"/>
              <a:t>De ondernemer die concludeert dat hij de OR om advies moet (of wil) vragen schrijft een adviesaanvraag.</a:t>
            </a:r>
          </a:p>
          <a:p>
            <a:pPr eaLnBrk="1" hangingPunct="1">
              <a:lnSpc>
                <a:spcPct val="90000"/>
              </a:lnSpc>
            </a:pPr>
            <a:endParaRPr lang="nl-NL" altLang="nl-NL" sz="2400"/>
          </a:p>
          <a:p>
            <a:pPr eaLnBrk="1" hangingPunct="1">
              <a:lnSpc>
                <a:spcPct val="90000"/>
              </a:lnSpc>
            </a:pPr>
            <a:r>
              <a:rPr lang="nl-NL" altLang="nl-NL" sz="2400"/>
              <a:t>Het voorgenomen besluit dient tenminste eenmaal in een overleg met de OR besproken te worden. In de meeste gevallen zal de OR voor deze overlegvergadering een of meerdere keren over dit voorgenomen besluit vergaderen.</a:t>
            </a:r>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19514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r>
              <a:rPr lang="nl-NL" altLang="nl-NL" sz="2400"/>
              <a:t>De OR brengt zijn advies uit. Dat mag mondeling tijdens het overleg, maar veelal zal dat schriftelijk na het overleg gebeuren. De OR doet dat binnen een redelijke termijn.</a:t>
            </a:r>
          </a:p>
          <a:p>
            <a:pPr eaLnBrk="1" hangingPunct="1"/>
            <a:endParaRPr lang="nl-NL" altLang="nl-NL" sz="2400"/>
          </a:p>
          <a:p>
            <a:pPr eaLnBrk="1" hangingPunct="1"/>
            <a:r>
              <a:rPr lang="nl-NL" altLang="nl-NL" sz="2400"/>
              <a:t>Op basis van het advies van de OR neemt de ondernemer een besluit. Daarvan stelt hij de OR schriftelijk op de hoogte.</a:t>
            </a:r>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72058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pPr eaLnBrk="1" hangingPunct="1"/>
            <a:r>
              <a:rPr lang="nl-NL" altLang="nl-NL" sz="2400"/>
              <a:t>Als de ondernemer een besluit neemt overeenkomstig het advies van de OR, dan kan hij hierna overgaan tot uitvoering van het besluit.</a:t>
            </a:r>
            <a:endParaRPr lang="en-US" altLang="nl-NL" sz="2400"/>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36146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nl-NL" altLang="nl-NL" sz="3600"/>
              <a:t>Als het besluit afwijkt van het advies?</a:t>
            </a:r>
          </a:p>
        </p:txBody>
      </p:sp>
      <p:sp>
        <p:nvSpPr>
          <p:cNvPr id="23556" name="Rectangle 3"/>
          <p:cNvSpPr>
            <a:spLocks noGrp="1" noChangeArrowheads="1"/>
          </p:cNvSpPr>
          <p:nvPr>
            <p:ph type="body" idx="1"/>
          </p:nvPr>
        </p:nvSpPr>
        <p:spPr/>
        <p:txBody>
          <a:bodyPr/>
          <a:lstStyle/>
          <a:p>
            <a:pPr eaLnBrk="1" hangingPunct="1"/>
            <a:r>
              <a:rPr lang="nl-NL" altLang="nl-NL" sz="2400"/>
              <a:t>Als de ondernemer een besluit neemt dat niet overeenkomt met het advies van de OR, dan dient hij aan te geven op welke punten hij is afgeweken en wat de redenen zijn waarom hij is afgeweken.</a:t>
            </a:r>
          </a:p>
          <a:p>
            <a:pPr eaLnBrk="1" hangingPunct="1"/>
            <a:endParaRPr lang="nl-NL" altLang="nl-NL" sz="2400"/>
          </a:p>
          <a:p>
            <a:pPr eaLnBrk="1" hangingPunct="1"/>
            <a:r>
              <a:rPr lang="nl-NL" altLang="nl-NL" sz="2400"/>
              <a:t>De ondernemer is bovendien gehouden om de uitvoering van het besluit met 30 dagen uit te stellen, ingaande vanaf het moment dat de OR op de hoogte is gebracht van zijn besluit.</a:t>
            </a:r>
            <a:endParaRPr lang="en-US" altLang="nl-NL" sz="2400"/>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71764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nl-NL" altLang="nl-NL" sz="3600"/>
              <a:t>De beroepsprocedure</a:t>
            </a:r>
          </a:p>
        </p:txBody>
      </p:sp>
      <p:sp>
        <p:nvSpPr>
          <p:cNvPr id="3076" name="Rectangle 3"/>
          <p:cNvSpPr>
            <a:spLocks noGrp="1" noChangeArrowheads="1"/>
          </p:cNvSpPr>
          <p:nvPr>
            <p:ph idx="1"/>
          </p:nvPr>
        </p:nvSpPr>
        <p:spPr/>
        <p:txBody>
          <a:bodyPr/>
          <a:lstStyle/>
          <a:p>
            <a:pPr marL="381000" indent="-381000" eaLnBrk="1" hangingPunct="1">
              <a:defRPr/>
            </a:pPr>
            <a:r>
              <a:rPr lang="nl-NL" sz="2400" dirty="0"/>
              <a:t>In artikel 26 staat de beroepsprocedure die de OR kan volgen bij kwesties die met het adviesrecht te maken hebben.</a:t>
            </a:r>
          </a:p>
          <a:p>
            <a:pPr marL="381000" indent="-381000" eaLnBrk="1" hangingPunct="1">
              <a:buFontTx/>
              <a:buNone/>
              <a:defRPr/>
            </a:pPr>
            <a:endParaRPr lang="nl-NL" sz="1800" dirty="0"/>
          </a:p>
          <a:p>
            <a:pPr marL="0" indent="0" eaLnBrk="1" hangingPunct="1">
              <a:buFontTx/>
              <a:buNone/>
              <a:defRPr/>
            </a:pPr>
            <a:r>
              <a:rPr lang="nl-NL" sz="2000" dirty="0"/>
              <a:t>De OR kan bij de ondernemingskamer van het gerechtshof te Amsterdam beroep instellen tegen een besluit van de ondernemer als bedoeld in artikel 25, vijfde lid, hetzij wanneer dat besluit niet in overeenstemming is met het advies van de OR, hetzij wanneer feiten of omstandigheden bekend zijn geworden, die, waren zij aan de OR bekend geweest ten tijde van het uitbrengen van zijn advies, aanleiding zouden kunnen zijn geweest om het advies niet uit te brengen zoals het is uitgebracht. </a:t>
            </a:r>
          </a:p>
          <a:p>
            <a:pPr eaLnBrk="1" hangingPunct="1">
              <a:defRPr/>
            </a:pPr>
            <a:endParaRPr 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53510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eaLnBrk="1" hangingPunct="1">
              <a:buFontTx/>
              <a:buNone/>
            </a:pPr>
            <a:r>
              <a:rPr lang="nl-NL" altLang="nl-NL" sz="2400"/>
              <a:t>De procedure gaat dan als volgt:</a:t>
            </a:r>
          </a:p>
          <a:p>
            <a:pPr eaLnBrk="1" hangingPunct="1"/>
            <a:endParaRPr lang="nl-NL" altLang="nl-NL" sz="2400"/>
          </a:p>
          <a:p>
            <a:pPr eaLnBrk="1" hangingPunct="1"/>
            <a:r>
              <a:rPr lang="nl-NL" altLang="nl-NL" sz="2400"/>
              <a:t>de OR dient een verzoekschrift in bij de Ondernemingskamer van het Gerechtshof te Amsterdam; dit moet binnen 30 dagen nadat de ondernemer zijn besluit heeft genomen;</a:t>
            </a:r>
          </a:p>
          <a:p>
            <a:pPr eaLnBrk="1" hangingPunct="1"/>
            <a:r>
              <a:rPr lang="nl-NL" altLang="nl-NL" sz="2400"/>
              <a:t>de OR stelt de ondernemer hiervan op de hoogte;</a:t>
            </a:r>
          </a:p>
          <a:p>
            <a:pPr eaLnBrk="1" hangingPunct="1"/>
            <a:r>
              <a:rPr lang="nl-NL" altLang="nl-NL" sz="2400"/>
              <a:t>de ondernemingskamer neemt vervolgens het verzoekschrift in behandeling;</a:t>
            </a:r>
            <a:endParaRPr lang="en-US" altLang="nl-NL" sz="2400"/>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0595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eaLnBrk="1" hangingPunct="1"/>
            <a:r>
              <a:rPr lang="nl-NL" altLang="nl-NL" sz="2400" dirty="0"/>
              <a:t>de Ondernemingskamer kan deskundigen of in de onderneming werkzame personen horen;</a:t>
            </a:r>
          </a:p>
          <a:p>
            <a:pPr eaLnBrk="1" hangingPunct="1"/>
            <a:r>
              <a:rPr lang="nl-NL" altLang="nl-NL" sz="2400" dirty="0"/>
              <a:t>voordat er een definitieve uitspraak komt, kan de Ondernemingskamer voorzieningen treffen;</a:t>
            </a:r>
          </a:p>
          <a:p>
            <a:pPr eaLnBrk="1" hangingPunct="1"/>
            <a:r>
              <a:rPr lang="nl-NL" altLang="nl-NL" sz="2400" dirty="0"/>
              <a:t>als de OR het niet eens is met de uitspraak van het Gerechtshof, dan is cassatie bij de Hoge Raad mogelijk.</a:t>
            </a:r>
            <a:endParaRPr lang="en-US" altLang="nl-NL" sz="2400" dirty="0"/>
          </a:p>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24002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eaLnBrk="1" hangingPunct="1"/>
            <a:r>
              <a:rPr lang="nl-NL" altLang="nl-NL" sz="2400"/>
              <a:t>de kosten voor een procedure komen voor rekening van de ondernemer;</a:t>
            </a:r>
          </a:p>
          <a:p>
            <a:pPr eaLnBrk="1" hangingPunct="1"/>
            <a:r>
              <a:rPr lang="nl-NL" altLang="nl-NL" sz="2400"/>
              <a:t>bedenk dat een procedure soms louterend werkt, maar de verhoudingen ook ernstig kan verstoren;</a:t>
            </a:r>
          </a:p>
          <a:p>
            <a:pPr eaLnBrk="1" hangingPunct="1"/>
            <a:r>
              <a:rPr lang="nl-NL" altLang="nl-NL" sz="2400"/>
              <a:t>veelal lost een rechtsgang het probleem niet echt op. </a:t>
            </a:r>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71929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altLang="nl-NL"/>
              <a:t>Is de OR verplicht om advies uit te brengen?</a:t>
            </a:r>
            <a:endParaRPr lang="en-US" altLang="nl-NL"/>
          </a:p>
        </p:txBody>
      </p:sp>
      <p:sp>
        <p:nvSpPr>
          <p:cNvPr id="23555" name="Rectangle 3"/>
          <p:cNvSpPr>
            <a:spLocks noGrp="1" noChangeArrowheads="1"/>
          </p:cNvSpPr>
          <p:nvPr>
            <p:ph type="body" idx="1"/>
          </p:nvPr>
        </p:nvSpPr>
        <p:spPr/>
        <p:txBody>
          <a:bodyPr/>
          <a:lstStyle/>
          <a:p>
            <a:pPr eaLnBrk="1" hangingPunct="1"/>
            <a:r>
              <a:rPr lang="nl-NL" altLang="nl-NL" sz="2400" dirty="0"/>
              <a:t>De ondernemer moet de ondernemingsraad in de gelegenheid stellen; dat betekent dat de ondernemingsraad niet verplicht is om advies uit te brengen.</a:t>
            </a:r>
          </a:p>
          <a:p>
            <a:pPr eaLnBrk="1" hangingPunct="1"/>
            <a:r>
              <a:rPr lang="nl-NL" altLang="nl-NL" sz="2400" dirty="0"/>
              <a:t>Er kunnen voor de ondernemingsraad redenen zijn om geen advies uit te brengen.</a:t>
            </a:r>
          </a:p>
          <a:p>
            <a:pPr eaLnBrk="1" hangingPunct="1"/>
            <a:r>
              <a:rPr lang="nl-NL" altLang="nl-NL" sz="2400" dirty="0"/>
              <a:t>Als de ondernemingsraad geen advies wil uitbrengen, dient hij de ondernemer daarvan op de hoogte te brengen; de ondernemer kan in dat geval zijn besluit uitvoeren.</a:t>
            </a:r>
            <a:endParaRPr lang="en-US" altLang="nl-NL" sz="2400"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55749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nl-NL" altLang="nl-NL" sz="3600" dirty="0"/>
              <a:t>De ondernemingsraad als adviseur</a:t>
            </a:r>
            <a:endParaRPr lang="en-US" altLang="nl-NL" sz="3600" dirty="0"/>
          </a:p>
        </p:txBody>
      </p:sp>
      <p:sp>
        <p:nvSpPr>
          <p:cNvPr id="9219" name="Rectangle 3"/>
          <p:cNvSpPr>
            <a:spLocks noGrp="1" noChangeArrowheads="1"/>
          </p:cNvSpPr>
          <p:nvPr>
            <p:ph type="body" idx="1"/>
          </p:nvPr>
        </p:nvSpPr>
        <p:spPr/>
        <p:txBody>
          <a:bodyPr/>
          <a:lstStyle/>
          <a:p>
            <a:r>
              <a:rPr lang="nl-NL" altLang="nl-NL" sz="2400"/>
              <a:t>Het adviesrecht is geregeld in artikel 25.</a:t>
            </a:r>
          </a:p>
          <a:p>
            <a:endParaRPr lang="nl-NL" altLang="nl-NL" sz="2400"/>
          </a:p>
          <a:p>
            <a:r>
              <a:rPr lang="nl-NL" altLang="nl-NL" sz="2400"/>
              <a:t>Bij een aantal voorgenomen besluiten moet de ondernemer de ondernemingsraad in de gelegenheid stellen om advies te geven.</a:t>
            </a:r>
          </a:p>
          <a:p>
            <a:r>
              <a:rPr lang="nl-NL" altLang="nl-NL" sz="2400"/>
              <a:t>Zonder dit advies mag de ondernemer geen besluit nemen.</a:t>
            </a:r>
          </a:p>
          <a:p>
            <a:r>
              <a:rPr lang="nl-NL" altLang="nl-NL" sz="2400"/>
              <a:t>De ondernemer moet tijdig en schriftelijk om advies vragen.</a:t>
            </a:r>
          </a:p>
          <a:p>
            <a:endParaRPr lang="en-US" altLang="nl-NL" sz="240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39409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l-NL" altLang="nl-NL"/>
              <a:t>Positief of negatief advies?</a:t>
            </a:r>
            <a:endParaRPr lang="en-US" altLang="nl-NL"/>
          </a:p>
        </p:txBody>
      </p:sp>
      <p:sp>
        <p:nvSpPr>
          <p:cNvPr id="24579" name="Rectangle 3"/>
          <p:cNvSpPr>
            <a:spLocks noGrp="1" noChangeArrowheads="1"/>
          </p:cNvSpPr>
          <p:nvPr>
            <p:ph type="body" idx="1"/>
          </p:nvPr>
        </p:nvSpPr>
        <p:spPr/>
        <p:txBody>
          <a:bodyPr>
            <a:normAutofit lnSpcReduction="10000"/>
          </a:bodyPr>
          <a:lstStyle/>
          <a:p>
            <a:pPr eaLnBrk="1" hangingPunct="1"/>
            <a:r>
              <a:rPr lang="nl-NL" altLang="nl-NL" dirty="0"/>
              <a:t>In de WOR wordt niet gesproken over een positief of een negatief advies. Ook in de rechtspraak wordt met deze begrippen niets gedaan. De ondernemingsraad moet wel in de gelegenheid gesteld worden om advies uit te brengen.</a:t>
            </a:r>
          </a:p>
          <a:p>
            <a:pPr eaLnBrk="1" hangingPunct="1"/>
            <a:endParaRPr lang="nl-NL" altLang="nl-NL" dirty="0"/>
          </a:p>
          <a:p>
            <a:pPr eaLnBrk="1" hangingPunct="1"/>
            <a:r>
              <a:rPr lang="nl-NL" altLang="nl-NL" dirty="0"/>
              <a:t>Positief of negatief, een uitgebracht advies geldt als een advies! Daarom is het vaak verstandig om de termen positief of negatief advies te vermijden en aanbevelingen in de vorm van een advies te presenteren.</a:t>
            </a:r>
            <a:endParaRPr lang="en-US"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23807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altLang="nl-NL"/>
              <a:t>Voorlopig standpunt</a:t>
            </a:r>
            <a:endParaRPr lang="en-US" altLang="nl-NL"/>
          </a:p>
        </p:txBody>
      </p:sp>
      <p:sp>
        <p:nvSpPr>
          <p:cNvPr id="25603" name="Rectangle 3"/>
          <p:cNvSpPr>
            <a:spLocks noGrp="1" noChangeArrowheads="1"/>
          </p:cNvSpPr>
          <p:nvPr>
            <p:ph type="body" idx="1"/>
          </p:nvPr>
        </p:nvSpPr>
        <p:spPr/>
        <p:txBody>
          <a:bodyPr/>
          <a:lstStyle/>
          <a:p>
            <a:pPr eaLnBrk="1" hangingPunct="1"/>
            <a:r>
              <a:rPr lang="nl-NL" altLang="nl-NL"/>
              <a:t>Door in plaats van een definitief advies, eerst een voorlopig standpunt te communiceren met de ondernemer, maakt de ondernemingsraad nadere bespreking van zijn bezwaren (mitsen en maren) mogelijk. Pas als de ondernemer deze naar tevredenheid in zijn voornemen verwerkt, brengt de ondernemingsraad advies uit.</a:t>
            </a:r>
          </a:p>
          <a:p>
            <a:pPr eaLnBrk="1" hangingPunct="1"/>
            <a:r>
              <a:rPr lang="nl-NL" altLang="nl-NL"/>
              <a:t>Maak duidelijk dat het niet het advies van de ondernemingsraad betreft, maar een concept of een eerste verkenning.</a:t>
            </a:r>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128263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nl-NL" altLang="nl-NL"/>
              <a:t>Belangrijk om in het advies te schrijven</a:t>
            </a:r>
            <a:endParaRPr lang="en-US" altLang="nl-NL"/>
          </a:p>
        </p:txBody>
      </p:sp>
      <p:sp>
        <p:nvSpPr>
          <p:cNvPr id="26627" name="Rectangle 3"/>
          <p:cNvSpPr>
            <a:spLocks noGrp="1" noChangeArrowheads="1"/>
          </p:cNvSpPr>
          <p:nvPr>
            <p:ph type="body" idx="1"/>
          </p:nvPr>
        </p:nvSpPr>
        <p:spPr/>
        <p:txBody>
          <a:bodyPr/>
          <a:lstStyle/>
          <a:p>
            <a:pPr eaLnBrk="1" hangingPunct="1"/>
            <a:r>
              <a:rPr lang="nl-NL" altLang="nl-NL"/>
              <a:t>In de wet staan geen normen waar een advies van de ondernemingsraad aan moet voldoen. De OR heeft dus veel vrijheid om een advies op te stellen.</a:t>
            </a:r>
          </a:p>
          <a:p>
            <a:pPr eaLnBrk="1" hangingPunct="1">
              <a:buFont typeface="Wingdings" panose="05000000000000000000" pitchFamily="2" charset="2"/>
              <a:buNone/>
            </a:pPr>
            <a:endParaRPr lang="nl-NL" altLang="nl-NL"/>
          </a:p>
          <a:p>
            <a:pPr eaLnBrk="1" hangingPunct="1"/>
            <a:r>
              <a:rPr lang="nl-NL" altLang="nl-NL"/>
              <a:t>Dat geeft de OR de ruimte om op een slimme manier zijn advies te presenteren, om daarmee de kans op succes te vergroten</a:t>
            </a:r>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93551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nl-NL" altLang="nl-NL" dirty="0"/>
              <a:t>	</a:t>
            </a:r>
            <a:r>
              <a:rPr lang="nl-NL" altLang="nl-NL" sz="2400" dirty="0"/>
              <a:t>Op basis van uitspraken van de Ondernemingskamer kunnen wel een aantal voorschriften afgeleid worden:</a:t>
            </a:r>
          </a:p>
          <a:p>
            <a:pPr eaLnBrk="1" hangingPunct="1">
              <a:lnSpc>
                <a:spcPct val="90000"/>
              </a:lnSpc>
              <a:buFont typeface="Wingdings" panose="05000000000000000000" pitchFamily="2" charset="2"/>
              <a:buNone/>
            </a:pPr>
            <a:endParaRPr lang="nl-NL" altLang="nl-NL" sz="2400" dirty="0"/>
          </a:p>
          <a:p>
            <a:pPr eaLnBrk="1" hangingPunct="1">
              <a:lnSpc>
                <a:spcPct val="90000"/>
              </a:lnSpc>
            </a:pPr>
            <a:r>
              <a:rPr lang="nl-NL" altLang="nl-NL" sz="2400" dirty="0"/>
              <a:t>Noem in een advies alle relevante argumenten. In een beroepsprocedure zal de rechter geen argumenten accepteren die niet ook al in het advies zijn opgenomen. Immers, de ondernemer heeft deze argumenten ook niet bij zijn afweging kunnen gebruiken. Uitzondering is indien er na de advisering nieuwe feiten en omstandigheden bekend zijn geworden.</a:t>
            </a:r>
            <a:endParaRPr lang="en-US" altLang="nl-NL" sz="2400" dirty="0"/>
          </a:p>
        </p:txBody>
      </p:sp>
      <p:sp>
        <p:nvSpPr>
          <p:cNvPr id="27651" name="Rectangle 4"/>
          <p:cNvSpPr>
            <a:spLocks noGrp="1" noChangeArrowheads="1"/>
          </p:cNvSpPr>
          <p:nvPr>
            <p:ph type="title"/>
          </p:nvPr>
        </p:nvSpPr>
        <p:spPr/>
        <p:txBody>
          <a:bodyPr/>
          <a:lstStyle/>
          <a:p>
            <a:pPr eaLnBrk="1" hangingPunct="1"/>
            <a:r>
              <a:rPr lang="nl-NL" altLang="nl-NL"/>
              <a:t>Jurisprudentie</a:t>
            </a:r>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679366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eaLnBrk="1" hangingPunct="1"/>
            <a:r>
              <a:rPr lang="nl-NL" altLang="nl-NL"/>
              <a:t>De ondernemer dient gemotiveerd in te gaan op wat in het advies door de OR is geschreven; dus hoe uitgebreider en gedetailleerder het advies, hoe uitgebreider de bestuurder moet reageren.</a:t>
            </a:r>
          </a:p>
          <a:p>
            <a:pPr eaLnBrk="1" hangingPunct="1">
              <a:buFont typeface="Wingdings" panose="05000000000000000000" pitchFamily="2" charset="2"/>
              <a:buNone/>
            </a:pPr>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78088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altLang="nl-NL"/>
              <a:t>Opbouw van een advies</a:t>
            </a:r>
            <a:endParaRPr lang="en-US" altLang="nl-NL"/>
          </a:p>
        </p:txBody>
      </p:sp>
      <p:sp>
        <p:nvSpPr>
          <p:cNvPr id="29699" name="Rectangle 3"/>
          <p:cNvSpPr>
            <a:spLocks noGrp="1" noChangeArrowheads="1"/>
          </p:cNvSpPr>
          <p:nvPr>
            <p:ph type="body" idx="1"/>
          </p:nvPr>
        </p:nvSpPr>
        <p:spPr/>
        <p:txBody>
          <a:bodyPr/>
          <a:lstStyle/>
          <a:p>
            <a:pPr eaLnBrk="1" hangingPunct="1">
              <a:lnSpc>
                <a:spcPct val="80000"/>
              </a:lnSpc>
            </a:pPr>
            <a:r>
              <a:rPr lang="nl-NL" altLang="nl-NL" sz="1846"/>
              <a:t>Datum</a:t>
            </a:r>
          </a:p>
          <a:p>
            <a:pPr eaLnBrk="1" hangingPunct="1">
              <a:lnSpc>
                <a:spcPct val="80000"/>
              </a:lnSpc>
            </a:pPr>
            <a:r>
              <a:rPr lang="nl-NL" altLang="nl-NL" sz="1846"/>
              <a:t>Aanhef</a:t>
            </a:r>
          </a:p>
          <a:p>
            <a:pPr eaLnBrk="1" hangingPunct="1">
              <a:lnSpc>
                <a:spcPct val="80000"/>
              </a:lnSpc>
            </a:pPr>
            <a:r>
              <a:rPr lang="nl-NL" altLang="nl-NL" sz="1846"/>
              <a:t>Inleiding</a:t>
            </a:r>
          </a:p>
          <a:p>
            <a:pPr lvl="1" eaLnBrk="1" hangingPunct="1">
              <a:lnSpc>
                <a:spcPct val="80000"/>
              </a:lnSpc>
            </a:pPr>
            <a:r>
              <a:rPr lang="nl-NL" altLang="nl-NL" sz="1846"/>
              <a:t>Bedanken voor gelegenheid</a:t>
            </a:r>
          </a:p>
          <a:p>
            <a:pPr lvl="1" eaLnBrk="1" hangingPunct="1">
              <a:lnSpc>
                <a:spcPct val="80000"/>
              </a:lnSpc>
            </a:pPr>
            <a:r>
              <a:rPr lang="nl-NL" altLang="nl-NL" sz="1846"/>
              <a:t>Aangeven waarover de OR precies om advies gevraagd is</a:t>
            </a:r>
          </a:p>
          <a:p>
            <a:pPr lvl="1" eaLnBrk="1" hangingPunct="1">
              <a:lnSpc>
                <a:spcPct val="80000"/>
              </a:lnSpc>
            </a:pPr>
            <a:r>
              <a:rPr lang="nl-NL" altLang="nl-NL" sz="1846"/>
              <a:t>Refereren aan adviesaanvraag</a:t>
            </a:r>
          </a:p>
          <a:p>
            <a:pPr lvl="1" eaLnBrk="1" hangingPunct="1">
              <a:lnSpc>
                <a:spcPct val="80000"/>
              </a:lnSpc>
            </a:pPr>
            <a:r>
              <a:rPr lang="nl-NL" altLang="nl-NL" sz="1846"/>
              <a:t>Relevante informatie met referentie en datum</a:t>
            </a:r>
          </a:p>
          <a:p>
            <a:pPr eaLnBrk="1" hangingPunct="1">
              <a:lnSpc>
                <a:spcPct val="80000"/>
              </a:lnSpc>
            </a:pPr>
            <a:r>
              <a:rPr lang="nl-NL" altLang="nl-NL" sz="1846"/>
              <a:t>Wat is de ondernemingsraad opgevallen</a:t>
            </a:r>
          </a:p>
          <a:p>
            <a:pPr lvl="1" eaLnBrk="1" hangingPunct="1">
              <a:lnSpc>
                <a:spcPct val="80000"/>
              </a:lnSpc>
            </a:pPr>
            <a:r>
              <a:rPr lang="nl-NL" altLang="nl-NL" sz="1846"/>
              <a:t>Is de adviesaanvraag volledig, is de informatie adequaat</a:t>
            </a:r>
          </a:p>
          <a:p>
            <a:pPr lvl="1" eaLnBrk="1" hangingPunct="1">
              <a:lnSpc>
                <a:spcPct val="80000"/>
              </a:lnSpc>
            </a:pPr>
            <a:r>
              <a:rPr lang="nl-NL" altLang="nl-NL" sz="1846"/>
              <a:t>Wat vindt de ondernemingsraad goed aan het voorstel</a:t>
            </a:r>
          </a:p>
          <a:p>
            <a:pPr lvl="1" eaLnBrk="1" hangingPunct="1">
              <a:lnSpc>
                <a:spcPct val="80000"/>
              </a:lnSpc>
            </a:pPr>
            <a:r>
              <a:rPr lang="nl-NL" altLang="nl-NL" sz="1846"/>
              <a:t>Wat zijn de bezwaren van de ondernemingsraad bij het voorstel</a:t>
            </a:r>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423917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eaLnBrk="1" hangingPunct="1"/>
            <a:r>
              <a:rPr lang="nl-NL" altLang="nl-NL" sz="1846"/>
              <a:t>Advies/adviezen</a:t>
            </a:r>
          </a:p>
          <a:p>
            <a:pPr lvl="1" eaLnBrk="1" hangingPunct="1"/>
            <a:r>
              <a:rPr lang="nl-NL" altLang="nl-NL" sz="1846"/>
              <a:t>Wat is de conclusie van de ondernemingsraad</a:t>
            </a:r>
          </a:p>
          <a:p>
            <a:pPr lvl="1" eaLnBrk="1" hangingPunct="1"/>
            <a:r>
              <a:rPr lang="nl-NL" altLang="nl-NL" sz="1846"/>
              <a:t>Welke adviezen wil de ondernemingsraad aan de ondernemer geven om aan de bezwaren tegemoet te komen</a:t>
            </a:r>
          </a:p>
          <a:p>
            <a:pPr eaLnBrk="1" hangingPunct="1"/>
            <a:r>
              <a:rPr lang="nl-NL" altLang="nl-NL" sz="1846"/>
              <a:t>Hoe ziet de ondernemingsraad de vervolgprocedure</a:t>
            </a:r>
          </a:p>
          <a:p>
            <a:pPr eaLnBrk="1" hangingPunct="1"/>
            <a:r>
              <a:rPr lang="nl-NL" altLang="nl-NL" sz="1846"/>
              <a:t>Ondertekening</a:t>
            </a:r>
            <a:endParaRPr lang="en-US" altLang="nl-NL" sz="1846"/>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20551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a:t>Adviesrecht</a:t>
            </a:r>
          </a:p>
        </p:txBody>
      </p:sp>
      <p:sp>
        <p:nvSpPr>
          <p:cNvPr id="2" name="Tijdelijke aanduiding voor inhoud 1"/>
          <p:cNvSpPr>
            <a:spLocks noGrp="1"/>
          </p:cNvSpPr>
          <p:nvPr>
            <p:ph idx="1"/>
          </p:nvPr>
        </p:nvSpPr>
        <p:spPr/>
        <p:txBody>
          <a:bodyPr>
            <a:normAutofit/>
          </a:bodyPr>
          <a:lstStyle/>
          <a:p>
            <a:pPr marL="0" indent="0">
              <a:buNone/>
            </a:pPr>
            <a:r>
              <a:rPr lang="nl-NL" dirty="0"/>
              <a:t>Mix drie </a:t>
            </a:r>
            <a:r>
              <a:rPr lang="nl-NL" dirty="0" err="1"/>
              <a:t>subgroepjes</a:t>
            </a:r>
            <a:r>
              <a:rPr lang="nl-NL" dirty="0"/>
              <a:t> en bespreek</a:t>
            </a:r>
          </a:p>
          <a:p>
            <a:pPr marL="385763" indent="-385763">
              <a:buFont typeface="+mj-lt"/>
              <a:buAutoNum type="arabicPeriod"/>
            </a:pPr>
            <a:r>
              <a:rPr lang="nl-NL" dirty="0"/>
              <a:t>Welke adviesaanvragen gekregen</a:t>
            </a:r>
          </a:p>
          <a:p>
            <a:pPr marL="385763" indent="-385763">
              <a:buFont typeface="+mj-lt"/>
              <a:buAutoNum type="arabicPeriod"/>
            </a:pPr>
            <a:r>
              <a:rPr lang="nl-NL" dirty="0"/>
              <a:t>Waar vallen ze onder zie A </a:t>
            </a:r>
            <a:r>
              <a:rPr lang="nl-NL" dirty="0" err="1"/>
              <a:t>t.m</a:t>
            </a:r>
            <a:r>
              <a:rPr lang="nl-NL" dirty="0"/>
              <a:t>. N</a:t>
            </a:r>
          </a:p>
          <a:p>
            <a:pPr marL="385763" indent="-385763">
              <a:buFont typeface="+mj-lt"/>
              <a:buAutoNum type="arabicPeriod"/>
            </a:pPr>
            <a:r>
              <a:rPr lang="nl-NL" dirty="0"/>
              <a:t>Wissel jullie ervaringen uit: wat ging goed en wat was lastig.</a:t>
            </a:r>
          </a:p>
          <a:p>
            <a:pPr marL="385763" indent="-385763">
              <a:buFont typeface="+mj-lt"/>
              <a:buAutoNum type="arabicPeriod"/>
            </a:pPr>
            <a:r>
              <a:rPr lang="nl-NL" dirty="0"/>
              <a:t>Wat wil je terugkoppelen aan de groep?</a:t>
            </a:r>
          </a:p>
        </p:txBody>
      </p:sp>
    </p:spTree>
    <p:extLst>
      <p:ext uri="{BB962C8B-B14F-4D97-AF65-F5344CB8AC3E}">
        <p14:creationId xmlns:p14="http://schemas.microsoft.com/office/powerpoint/2010/main" val="16040964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925241" y="1376364"/>
            <a:ext cx="5829300" cy="708422"/>
          </a:xfrm>
        </p:spPr>
        <p:txBody>
          <a:bodyPr/>
          <a:lstStyle/>
          <a:p>
            <a:pPr eaLnBrk="1" hangingPunct="1"/>
            <a:r>
              <a:rPr lang="nl-NL" sz="2100"/>
              <a:t>Stelling</a:t>
            </a:r>
          </a:p>
        </p:txBody>
      </p:sp>
      <p:sp>
        <p:nvSpPr>
          <p:cNvPr id="38914" name="Rectangle 3"/>
          <p:cNvSpPr>
            <a:spLocks noGrp="1" noChangeArrowheads="1"/>
          </p:cNvSpPr>
          <p:nvPr>
            <p:ph type="body" idx="1"/>
          </p:nvPr>
        </p:nvSpPr>
        <p:spPr>
          <a:xfrm>
            <a:off x="1656160" y="2240756"/>
            <a:ext cx="5829300" cy="3086100"/>
          </a:xfrm>
        </p:spPr>
        <p:txBody>
          <a:bodyPr/>
          <a:lstStyle/>
          <a:p>
            <a:pPr eaLnBrk="1" hangingPunct="1">
              <a:buFont typeface="Times" pitchFamily="18" charset="0"/>
              <a:buNone/>
            </a:pPr>
            <a:r>
              <a:rPr lang="nl-NL" sz="1200"/>
              <a:t>	</a:t>
            </a:r>
          </a:p>
          <a:p>
            <a:pPr eaLnBrk="1" hangingPunct="1">
              <a:buFont typeface="Times" pitchFamily="18" charset="0"/>
              <a:buNone/>
            </a:pPr>
            <a:r>
              <a:rPr lang="nl-NL" sz="1200"/>
              <a:t>	</a:t>
            </a:r>
            <a:r>
              <a:rPr lang="nl-NL" sz="1800"/>
              <a:t>Een onvolledige adviesaanvraag moet de OR niet in behandeling nemen. Juist?</a:t>
            </a:r>
          </a:p>
        </p:txBody>
      </p:sp>
    </p:spTree>
    <p:extLst>
      <p:ext uri="{BB962C8B-B14F-4D97-AF65-F5344CB8AC3E}">
        <p14:creationId xmlns:p14="http://schemas.microsoft.com/office/powerpoint/2010/main" val="39833771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2" descr="Tijdelijke aanduiding voor inhoud 2">
            <a:extLst>
              <a:ext uri="{FF2B5EF4-FFF2-40B4-BE49-F238E27FC236}">
                <a16:creationId xmlns:a16="http://schemas.microsoft.com/office/drawing/2014/main" id="{7400671C-9473-25FA-4C5A-97F65C345133}"/>
              </a:ext>
            </a:extLst>
          </p:cNvPr>
          <p:cNvPicPr>
            <a:picLocks noChangeAspect="1"/>
          </p:cNvPicPr>
          <p:nvPr/>
        </p:nvPicPr>
        <p:blipFill>
          <a:blip r:embed="rId2"/>
          <a:srcRect l="5111" r="5110"/>
          <a:stretch>
            <a:fillRect/>
          </a:stretch>
        </p:blipFill>
        <p:spPr>
          <a:xfrm>
            <a:off x="2320385" y="908448"/>
            <a:ext cx="4503231" cy="5041106"/>
          </a:xfrm>
          <a:prstGeom prst="rect">
            <a:avLst/>
          </a:prstGeom>
          <a:noFill/>
          <a:ln w="12700">
            <a:miter lim="400000"/>
          </a:ln>
        </p:spPr>
      </p:pic>
    </p:spTree>
    <p:extLst>
      <p:ext uri="{BB962C8B-B14F-4D97-AF65-F5344CB8AC3E}">
        <p14:creationId xmlns:p14="http://schemas.microsoft.com/office/powerpoint/2010/main" val="328980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r>
              <a:rPr lang="nl-NL" altLang="nl-NL" sz="2400"/>
              <a:t>Wijkt hij af van het advies, dan moet hij het besluit dertig dagen opschorten. Deze tijd kan de ondernemingsraad gebruiken om zich te beraden.</a:t>
            </a:r>
          </a:p>
          <a:p>
            <a:r>
              <a:rPr lang="nl-NL" altLang="nl-NL" sz="2400"/>
              <a:t>Als de ondernemer zich niet houdt aan het adviesrecht, kan de ondernemingsraad een procedure starten bij de Ondernemingskamer van het Gerechtshof in Amsterdam. Deze toetst of de ondernemer in redelijkheid tot zijn besluit kon komen.</a:t>
            </a:r>
            <a:endParaRPr lang="en-US" altLang="nl-NL" sz="2400"/>
          </a:p>
          <a:p>
            <a:endParaRPr lang="en-US" altLang="nl-NL" sz="240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867580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AutoShape 2"/>
          <p:cNvGrpSpPr/>
          <p:nvPr/>
        </p:nvGrpSpPr>
        <p:grpSpPr>
          <a:xfrm>
            <a:off x="3006330" y="930200"/>
            <a:ext cx="3509963" cy="623246"/>
            <a:chOff x="0" y="-30199"/>
            <a:chExt cx="4679950" cy="830993"/>
          </a:xfrm>
        </p:grpSpPr>
        <p:sp>
          <p:nvSpPr>
            <p:cNvPr id="215" name="Rechthoek"/>
            <p:cNvSpPr/>
            <p:nvPr/>
          </p:nvSpPr>
          <p:spPr>
            <a:xfrm>
              <a:off x="0" y="61446"/>
              <a:ext cx="4679950" cy="647701"/>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16" name="Bestuurder legt voorgenomen…"/>
            <p:cNvSpPr txBox="1"/>
            <p:nvPr/>
          </p:nvSpPr>
          <p:spPr>
            <a:xfrm>
              <a:off x="765657" y="-30199"/>
              <a:ext cx="3148637" cy="830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legt voorgenomen </a:t>
              </a:r>
            </a:p>
            <a:p>
              <a:pPr algn="ctr">
                <a:defRPr sz="1600" b="1">
                  <a:latin typeface="+mn-lt"/>
                  <a:ea typeface="+mn-ea"/>
                  <a:cs typeface="+mn-cs"/>
                  <a:sym typeface="Arial"/>
                </a:defRPr>
              </a:pPr>
              <a:r>
                <a:rPr sz="1200"/>
                <a:t>besluit schriftelijk </a:t>
              </a:r>
            </a:p>
            <a:p>
              <a:pPr algn="ctr">
                <a:defRPr sz="1600" b="1">
                  <a:latin typeface="+mn-lt"/>
                  <a:ea typeface="+mn-ea"/>
                  <a:cs typeface="+mn-cs"/>
                  <a:sym typeface="Arial"/>
                </a:defRPr>
              </a:pPr>
              <a:r>
                <a:rPr sz="1200"/>
                <a:t>voor aan OR met verzoek om advies</a:t>
              </a:r>
            </a:p>
          </p:txBody>
        </p:sp>
      </p:grpSp>
      <p:grpSp>
        <p:nvGrpSpPr>
          <p:cNvPr id="220" name="AutoShape 3"/>
          <p:cNvGrpSpPr/>
          <p:nvPr/>
        </p:nvGrpSpPr>
        <p:grpSpPr>
          <a:xfrm>
            <a:off x="3006330" y="1593057"/>
            <a:ext cx="3509963" cy="485775"/>
            <a:chOff x="0" y="0"/>
            <a:chExt cx="4679950" cy="647700"/>
          </a:xfrm>
        </p:grpSpPr>
        <p:sp>
          <p:nvSpPr>
            <p:cNvPr id="218" name="Rechthoek"/>
            <p:cNvSpPr/>
            <p:nvPr/>
          </p:nvSpPr>
          <p:spPr>
            <a:xfrm>
              <a:off x="0" y="0"/>
              <a:ext cx="4679950" cy="64770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19" name="Overleg…"/>
            <p:cNvSpPr txBox="1"/>
            <p:nvPr/>
          </p:nvSpPr>
          <p:spPr>
            <a:xfrm>
              <a:off x="1638973" y="31465"/>
              <a:ext cx="1402005" cy="584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Overleg </a:t>
              </a:r>
            </a:p>
            <a:p>
              <a:pPr algn="ctr">
                <a:defRPr sz="1600" b="1">
                  <a:latin typeface="+mn-lt"/>
                  <a:ea typeface="+mn-ea"/>
                  <a:cs typeface="+mn-cs"/>
                  <a:sym typeface="Arial"/>
                </a:defRPr>
              </a:pPr>
              <a:r>
                <a:rPr sz="1200"/>
                <a:t>Bestuurder- OR</a:t>
              </a:r>
            </a:p>
          </p:txBody>
        </p:sp>
      </p:grpSp>
      <p:grpSp>
        <p:nvGrpSpPr>
          <p:cNvPr id="223" name="AutoShape 4"/>
          <p:cNvGrpSpPr/>
          <p:nvPr/>
        </p:nvGrpSpPr>
        <p:grpSpPr>
          <a:xfrm>
            <a:off x="2951561" y="2187179"/>
            <a:ext cx="3564732" cy="539355"/>
            <a:chOff x="0" y="-1"/>
            <a:chExt cx="4752975" cy="719139"/>
          </a:xfrm>
        </p:grpSpPr>
        <p:sp>
          <p:nvSpPr>
            <p:cNvPr id="221" name="Rechthoek"/>
            <p:cNvSpPr/>
            <p:nvPr/>
          </p:nvSpPr>
          <p:spPr>
            <a:xfrm>
              <a:off x="0" y="-1"/>
              <a:ext cx="4752975" cy="719139"/>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22" name="OR brengt schriftelijk…"/>
            <p:cNvSpPr txBox="1"/>
            <p:nvPr/>
          </p:nvSpPr>
          <p:spPr>
            <a:xfrm>
              <a:off x="1326841" y="67183"/>
              <a:ext cx="2099290" cy="584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OR brengt schriftelijk </a:t>
              </a:r>
            </a:p>
            <a:p>
              <a:pPr algn="ctr">
                <a:defRPr sz="1600" b="1">
                  <a:latin typeface="+mn-lt"/>
                  <a:ea typeface="+mn-ea"/>
                  <a:cs typeface="+mn-cs"/>
                  <a:sym typeface="Arial"/>
                </a:defRPr>
              </a:pPr>
              <a:r>
                <a:rPr sz="1200"/>
                <a:t>of mondeling advies uit</a:t>
              </a:r>
            </a:p>
          </p:txBody>
        </p:sp>
      </p:grpSp>
      <p:grpSp>
        <p:nvGrpSpPr>
          <p:cNvPr id="226" name="AutoShape 5"/>
          <p:cNvGrpSpPr/>
          <p:nvPr/>
        </p:nvGrpSpPr>
        <p:grpSpPr>
          <a:xfrm>
            <a:off x="2951560" y="2888455"/>
            <a:ext cx="3618311" cy="486969"/>
            <a:chOff x="-1" y="-1"/>
            <a:chExt cx="4824414" cy="649290"/>
          </a:xfrm>
        </p:grpSpPr>
        <p:sp>
          <p:nvSpPr>
            <p:cNvPr id="224" name="Rechthoek"/>
            <p:cNvSpPr/>
            <p:nvPr/>
          </p:nvSpPr>
          <p:spPr>
            <a:xfrm>
              <a:off x="-1" y="-1"/>
              <a:ext cx="4824414" cy="64929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25" name="Bestuurder besluit…"/>
            <p:cNvSpPr txBox="1"/>
            <p:nvPr/>
          </p:nvSpPr>
          <p:spPr>
            <a:xfrm>
              <a:off x="1238637" y="32259"/>
              <a:ext cx="2347137"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besluit  </a:t>
              </a:r>
            </a:p>
            <a:p>
              <a:pPr algn="ctr">
                <a:defRPr sz="1600" b="1">
                  <a:latin typeface="+mn-lt"/>
                  <a:ea typeface="+mn-ea"/>
                  <a:cs typeface="+mn-cs"/>
                  <a:sym typeface="Arial"/>
                </a:defRPr>
              </a:pPr>
              <a:r>
                <a:rPr sz="1200"/>
                <a:t>overeenkomstig advies OR</a:t>
              </a:r>
            </a:p>
          </p:txBody>
        </p:sp>
      </p:grpSp>
      <p:grpSp>
        <p:nvGrpSpPr>
          <p:cNvPr id="229" name="AutoShape 6"/>
          <p:cNvGrpSpPr/>
          <p:nvPr/>
        </p:nvGrpSpPr>
        <p:grpSpPr>
          <a:xfrm>
            <a:off x="2897983" y="3482577"/>
            <a:ext cx="3726656" cy="756049"/>
            <a:chOff x="0" y="-1"/>
            <a:chExt cx="4968875" cy="1008064"/>
          </a:xfrm>
        </p:grpSpPr>
        <p:sp>
          <p:nvSpPr>
            <p:cNvPr id="227" name="Rechthoek"/>
            <p:cNvSpPr/>
            <p:nvPr/>
          </p:nvSpPr>
          <p:spPr>
            <a:xfrm>
              <a:off x="0" y="-1"/>
              <a:ext cx="4968875" cy="1008064"/>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28" name="Bestuurder deelt definitief besluit mee en…"/>
            <p:cNvSpPr txBox="1"/>
            <p:nvPr/>
          </p:nvSpPr>
          <p:spPr>
            <a:xfrm>
              <a:off x="634019" y="88536"/>
              <a:ext cx="3700840" cy="830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deelt definitief besluit mee en </a:t>
              </a:r>
            </a:p>
            <a:p>
              <a:pPr algn="ctr">
                <a:defRPr sz="1600" b="1">
                  <a:latin typeface="+mn-lt"/>
                  <a:ea typeface="+mn-ea"/>
                  <a:cs typeface="+mn-cs"/>
                  <a:sym typeface="Arial"/>
                </a:defRPr>
              </a:pPr>
              <a:r>
                <a:rPr sz="1200"/>
                <a:t>Vraagt advies over uitvoering besluit </a:t>
              </a:r>
            </a:p>
            <a:p>
              <a:pPr algn="ctr">
                <a:defRPr sz="1600" b="1">
                  <a:latin typeface="+mn-lt"/>
                  <a:ea typeface="+mn-ea"/>
                  <a:cs typeface="+mn-cs"/>
                  <a:sym typeface="Arial"/>
                </a:defRPr>
              </a:pPr>
              <a:r>
                <a:rPr sz="1200"/>
                <a:t>(als dat niet al gegeven is) </a:t>
              </a:r>
            </a:p>
          </p:txBody>
        </p:sp>
      </p:grpSp>
      <p:grpSp>
        <p:nvGrpSpPr>
          <p:cNvPr id="232" name="AutoShape 7"/>
          <p:cNvGrpSpPr/>
          <p:nvPr/>
        </p:nvGrpSpPr>
        <p:grpSpPr>
          <a:xfrm>
            <a:off x="2951561" y="4346973"/>
            <a:ext cx="3726656" cy="1241822"/>
            <a:chOff x="0" y="0"/>
            <a:chExt cx="4968875" cy="1655761"/>
          </a:xfrm>
        </p:grpSpPr>
        <p:sp>
          <p:nvSpPr>
            <p:cNvPr id="230" name="Rechthoek"/>
            <p:cNvSpPr/>
            <p:nvPr/>
          </p:nvSpPr>
          <p:spPr>
            <a:xfrm>
              <a:off x="0" y="0"/>
              <a:ext cx="4968875" cy="1655761"/>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31" name="Als later gegevens bekend worden die…"/>
            <p:cNvSpPr txBox="1"/>
            <p:nvPr/>
          </p:nvSpPr>
          <p:spPr>
            <a:xfrm>
              <a:off x="390748" y="166164"/>
              <a:ext cx="4187384"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Als later gegevens bekend worden die </a:t>
              </a:r>
            </a:p>
            <a:p>
              <a:pPr algn="ctr">
                <a:defRPr sz="1600" b="1">
                  <a:latin typeface="+mn-lt"/>
                  <a:ea typeface="+mn-ea"/>
                  <a:cs typeface="+mn-cs"/>
                  <a:sym typeface="Arial"/>
                </a:defRPr>
              </a:pPr>
              <a:r>
                <a:rPr sz="1200"/>
                <a:t>het advies van de OR beïnvloed zouden hebben </a:t>
              </a:r>
            </a:p>
            <a:p>
              <a:pPr algn="ctr">
                <a:defRPr sz="1600" b="1">
                  <a:latin typeface="+mn-lt"/>
                  <a:ea typeface="+mn-ea"/>
                  <a:cs typeface="+mn-cs"/>
                  <a:sym typeface="Arial"/>
                </a:defRPr>
              </a:pPr>
              <a:r>
                <a:rPr sz="1200"/>
                <a:t>kan de OR beroep </a:t>
              </a:r>
            </a:p>
            <a:p>
              <a:pPr algn="ctr">
                <a:defRPr sz="1600" b="1">
                  <a:latin typeface="+mn-lt"/>
                  <a:ea typeface="+mn-ea"/>
                  <a:cs typeface="+mn-cs"/>
                  <a:sym typeface="Arial"/>
                </a:defRPr>
              </a:pPr>
              <a:r>
                <a:rPr sz="1200"/>
                <a:t>instellen tegen het besluit bij </a:t>
              </a:r>
            </a:p>
            <a:p>
              <a:pPr algn="ctr">
                <a:defRPr sz="1600" b="1">
                  <a:latin typeface="+mn-lt"/>
                  <a:ea typeface="+mn-ea"/>
                  <a:cs typeface="+mn-cs"/>
                  <a:sym typeface="Arial"/>
                </a:defRPr>
              </a:pPr>
              <a:r>
                <a:rPr sz="1200"/>
                <a:t>de Ondernemingskamer in Amsterdam</a:t>
              </a:r>
            </a:p>
          </p:txBody>
        </p:sp>
      </p:grpSp>
      <p:grpSp>
        <p:nvGrpSpPr>
          <p:cNvPr id="236" name="AutoShape 8"/>
          <p:cNvGrpSpPr/>
          <p:nvPr/>
        </p:nvGrpSpPr>
        <p:grpSpPr>
          <a:xfrm>
            <a:off x="2627596" y="1322785"/>
            <a:ext cx="432311" cy="529725"/>
            <a:chOff x="0" y="0"/>
            <a:chExt cx="576413" cy="706299"/>
          </a:xfrm>
        </p:grpSpPr>
        <p:sp>
          <p:nvSpPr>
            <p:cNvPr id="233" name="Vorm"/>
            <p:cNvSpPr/>
            <p:nvPr/>
          </p:nvSpPr>
          <p:spPr>
            <a:xfrm>
              <a:off x="0" y="0"/>
              <a:ext cx="576414" cy="706300"/>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3"/>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34" name="Vorm"/>
            <p:cNvSpPr/>
            <p:nvPr/>
          </p:nvSpPr>
          <p:spPr>
            <a:xfrm>
              <a:off x="0" y="0"/>
              <a:ext cx="576414" cy="324327"/>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35" name="Lijn"/>
            <p:cNvSpPr/>
            <p:nvPr/>
          </p:nvSpPr>
          <p:spPr>
            <a:xfrm>
              <a:off x="151" y="0"/>
              <a:ext cx="576263" cy="706300"/>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3"/>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40" name="AutoShape 9"/>
          <p:cNvGrpSpPr/>
          <p:nvPr/>
        </p:nvGrpSpPr>
        <p:grpSpPr>
          <a:xfrm>
            <a:off x="2681189" y="2025253"/>
            <a:ext cx="378719" cy="529726"/>
            <a:chOff x="0" y="0"/>
            <a:chExt cx="504957" cy="706299"/>
          </a:xfrm>
        </p:grpSpPr>
        <p:sp>
          <p:nvSpPr>
            <p:cNvPr id="237" name="Vorm"/>
            <p:cNvSpPr/>
            <p:nvPr/>
          </p:nvSpPr>
          <p:spPr>
            <a:xfrm>
              <a:off x="0" y="0"/>
              <a:ext cx="504958" cy="706300"/>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3"/>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38" name="Vorm"/>
            <p:cNvSpPr/>
            <p:nvPr/>
          </p:nvSpPr>
          <p:spPr>
            <a:xfrm>
              <a:off x="0" y="0"/>
              <a:ext cx="504958" cy="324326"/>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39" name="Lijn"/>
            <p:cNvSpPr/>
            <p:nvPr/>
          </p:nvSpPr>
          <p:spPr>
            <a:xfrm>
              <a:off x="132" y="0"/>
              <a:ext cx="504826" cy="706299"/>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3"/>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44" name="AutoShape 10"/>
          <p:cNvGrpSpPr/>
          <p:nvPr/>
        </p:nvGrpSpPr>
        <p:grpSpPr>
          <a:xfrm>
            <a:off x="2735986" y="2672955"/>
            <a:ext cx="270344" cy="582230"/>
            <a:chOff x="0" y="0"/>
            <a:chExt cx="360457" cy="776306"/>
          </a:xfrm>
        </p:grpSpPr>
        <p:sp>
          <p:nvSpPr>
            <p:cNvPr id="241" name="Vorm"/>
            <p:cNvSpPr/>
            <p:nvPr/>
          </p:nvSpPr>
          <p:spPr>
            <a:xfrm>
              <a:off x="-1" y="0"/>
              <a:ext cx="360459" cy="776307"/>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42" name="Vorm"/>
            <p:cNvSpPr/>
            <p:nvPr/>
          </p:nvSpPr>
          <p:spPr>
            <a:xfrm>
              <a:off x="-1" y="0"/>
              <a:ext cx="360459" cy="356475"/>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43" name="Lijn"/>
            <p:cNvSpPr/>
            <p:nvPr/>
          </p:nvSpPr>
          <p:spPr>
            <a:xfrm>
              <a:off x="94" y="0"/>
              <a:ext cx="360364" cy="77630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48" name="AutoShape 11"/>
          <p:cNvGrpSpPr/>
          <p:nvPr/>
        </p:nvGrpSpPr>
        <p:grpSpPr>
          <a:xfrm>
            <a:off x="2574032" y="3375423"/>
            <a:ext cx="377528" cy="634736"/>
            <a:chOff x="0" y="0"/>
            <a:chExt cx="503370" cy="846314"/>
          </a:xfrm>
        </p:grpSpPr>
        <p:sp>
          <p:nvSpPr>
            <p:cNvPr id="245" name="Vorm"/>
            <p:cNvSpPr/>
            <p:nvPr/>
          </p:nvSpPr>
          <p:spPr>
            <a:xfrm>
              <a:off x="-1" y="0"/>
              <a:ext cx="503372" cy="846315"/>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46" name="Vorm"/>
            <p:cNvSpPr/>
            <p:nvPr/>
          </p:nvSpPr>
          <p:spPr>
            <a:xfrm>
              <a:off x="-1" y="0"/>
              <a:ext cx="503372" cy="388621"/>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47" name="Lijn"/>
            <p:cNvSpPr/>
            <p:nvPr/>
          </p:nvSpPr>
          <p:spPr>
            <a:xfrm>
              <a:off x="132" y="0"/>
              <a:ext cx="503239" cy="846315"/>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52" name="AutoShape 12"/>
          <p:cNvGrpSpPr/>
          <p:nvPr/>
        </p:nvGrpSpPr>
        <p:grpSpPr>
          <a:xfrm>
            <a:off x="2681203" y="4131470"/>
            <a:ext cx="325127" cy="635903"/>
            <a:chOff x="0" y="0"/>
            <a:chExt cx="433501" cy="847870"/>
          </a:xfrm>
        </p:grpSpPr>
        <p:sp>
          <p:nvSpPr>
            <p:cNvPr id="249" name="Vorm"/>
            <p:cNvSpPr/>
            <p:nvPr/>
          </p:nvSpPr>
          <p:spPr>
            <a:xfrm>
              <a:off x="-1" y="0"/>
              <a:ext cx="433503" cy="847871"/>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50" name="Vorm"/>
            <p:cNvSpPr/>
            <p:nvPr/>
          </p:nvSpPr>
          <p:spPr>
            <a:xfrm>
              <a:off x="-1" y="0"/>
              <a:ext cx="433503" cy="389336"/>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51" name="Lijn"/>
            <p:cNvSpPr/>
            <p:nvPr/>
          </p:nvSpPr>
          <p:spPr>
            <a:xfrm>
              <a:off x="113" y="0"/>
              <a:ext cx="433389" cy="847871"/>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58" name="AutoShape 13"/>
          <p:cNvGrpSpPr/>
          <p:nvPr/>
        </p:nvGrpSpPr>
        <p:grpSpPr>
          <a:xfrm>
            <a:off x="1380218" y="1434882"/>
            <a:ext cx="1107282" cy="1619252"/>
            <a:chOff x="0" y="0"/>
            <a:chExt cx="1476375" cy="2159001"/>
          </a:xfrm>
        </p:grpSpPr>
        <p:grpSp>
          <p:nvGrpSpPr>
            <p:cNvPr id="256" name="Groepeer"/>
            <p:cNvGrpSpPr/>
            <p:nvPr/>
          </p:nvGrpSpPr>
          <p:grpSpPr>
            <a:xfrm>
              <a:off x="0" y="0"/>
              <a:ext cx="1476375" cy="2159001"/>
              <a:chOff x="0" y="0"/>
              <a:chExt cx="1476375" cy="2159000"/>
            </a:xfrm>
          </p:grpSpPr>
          <p:sp>
            <p:nvSpPr>
              <p:cNvPr id="253"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1350" y="21600"/>
                    </a:moveTo>
                    <a:cubicBezTo>
                      <a:pt x="604" y="21600"/>
                      <a:pt x="0" y="21187"/>
                      <a:pt x="0" y="20677"/>
                    </a:cubicBezTo>
                    <a:cubicBezTo>
                      <a:pt x="0" y="20167"/>
                      <a:pt x="604" y="19754"/>
                      <a:pt x="1350" y="19754"/>
                    </a:cubicBezTo>
                    <a:lnTo>
                      <a:pt x="2700" y="19754"/>
                    </a:ln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close/>
                  </a:path>
                </a:pathLst>
              </a:custGeom>
              <a:solidFill>
                <a:srgbClr val="FFFF99"/>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54" name="Vorm"/>
              <p:cNvSpPr/>
              <p:nvPr/>
            </p:nvSpPr>
            <p:spPr>
              <a:xfrm>
                <a:off x="0" y="92271"/>
                <a:ext cx="369094" cy="20667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533"/>
                      <a:pt x="19182" y="964"/>
                      <a:pt x="16200" y="964"/>
                    </a:cubicBezTo>
                    <a:cubicBezTo>
                      <a:pt x="14709" y="964"/>
                      <a:pt x="13500" y="748"/>
                      <a:pt x="13500" y="482"/>
                    </a:cubicBezTo>
                    <a:cubicBezTo>
                      <a:pt x="13500" y="216"/>
                      <a:pt x="14709" y="0"/>
                      <a:pt x="16200" y="0"/>
                    </a:cubicBezTo>
                    <a:close/>
                    <a:moveTo>
                      <a:pt x="10800" y="20636"/>
                    </a:moveTo>
                    <a:cubicBezTo>
                      <a:pt x="10800" y="21168"/>
                      <a:pt x="8382" y="21600"/>
                      <a:pt x="5400" y="21600"/>
                    </a:cubicBezTo>
                    <a:cubicBezTo>
                      <a:pt x="2418" y="21600"/>
                      <a:pt x="0" y="21168"/>
                      <a:pt x="0" y="20636"/>
                    </a:cubicBezTo>
                    <a:cubicBezTo>
                      <a:pt x="0" y="20103"/>
                      <a:pt x="2418" y="19671"/>
                      <a:pt x="5400" y="19671"/>
                    </a:cubicBezTo>
                    <a:cubicBezTo>
                      <a:pt x="6891" y="19671"/>
                      <a:pt x="8100" y="19887"/>
                      <a:pt x="8100" y="20153"/>
                    </a:cubicBezTo>
                    <a:cubicBezTo>
                      <a:pt x="8100" y="20420"/>
                      <a:pt x="6891" y="20636"/>
                      <a:pt x="5400" y="20636"/>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55"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2700" y="19754"/>
                    </a:move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lnTo>
                      <a:pt x="1350" y="21600"/>
                    </a:lnTo>
                    <a:cubicBezTo>
                      <a:pt x="604" y="21600"/>
                      <a:pt x="0" y="21187"/>
                      <a:pt x="0" y="20677"/>
                    </a:cubicBezTo>
                    <a:cubicBezTo>
                      <a:pt x="0" y="20167"/>
                      <a:pt x="604" y="19754"/>
                      <a:pt x="1350" y="19754"/>
                    </a:cubicBezTo>
                    <a:close/>
                    <a:moveTo>
                      <a:pt x="4050" y="0"/>
                    </a:moveTo>
                    <a:cubicBezTo>
                      <a:pt x="4796" y="0"/>
                      <a:pt x="5400" y="413"/>
                      <a:pt x="5400" y="923"/>
                    </a:cubicBezTo>
                    <a:cubicBezTo>
                      <a:pt x="5400" y="1433"/>
                      <a:pt x="4796" y="1846"/>
                      <a:pt x="4050" y="1846"/>
                    </a:cubicBezTo>
                    <a:cubicBezTo>
                      <a:pt x="3677" y="1846"/>
                      <a:pt x="3375" y="1640"/>
                      <a:pt x="3375" y="1385"/>
                    </a:cubicBezTo>
                    <a:cubicBezTo>
                      <a:pt x="3375" y="1130"/>
                      <a:pt x="3677" y="923"/>
                      <a:pt x="4050" y="923"/>
                    </a:cubicBezTo>
                    <a:lnTo>
                      <a:pt x="5400" y="923"/>
                    </a:lnTo>
                    <a:moveTo>
                      <a:pt x="18900" y="1846"/>
                    </a:moveTo>
                    <a:lnTo>
                      <a:pt x="4050" y="1846"/>
                    </a:lnTo>
                    <a:moveTo>
                      <a:pt x="1350" y="19754"/>
                    </a:moveTo>
                    <a:cubicBezTo>
                      <a:pt x="1723" y="19754"/>
                      <a:pt x="2025" y="19960"/>
                      <a:pt x="2025" y="20215"/>
                    </a:cubicBezTo>
                    <a:cubicBezTo>
                      <a:pt x="2025" y="20470"/>
                      <a:pt x="1723" y="20677"/>
                      <a:pt x="1350" y="20677"/>
                    </a:cubicBezTo>
                    <a:lnTo>
                      <a:pt x="2700" y="20677"/>
                    </a:lnTo>
                    <a:moveTo>
                      <a:pt x="1350" y="21600"/>
                    </a:moveTo>
                    <a:cubicBezTo>
                      <a:pt x="2096" y="21600"/>
                      <a:pt x="2700" y="21187"/>
                      <a:pt x="2700" y="20677"/>
                    </a:cubicBezTo>
                    <a:lnTo>
                      <a:pt x="2700" y="19754"/>
                    </a:lnTo>
                  </a:path>
                </a:pathLst>
              </a:custGeom>
              <a:noFill/>
              <a:ln w="9525" cap="flat">
                <a:solidFill>
                  <a:srgbClr val="000000"/>
                </a:solidFill>
                <a:prstDash val="solid"/>
                <a:round/>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grpSp>
        <p:sp>
          <p:nvSpPr>
            <p:cNvPr id="257" name="Advies…"/>
            <p:cNvSpPr txBox="1"/>
            <p:nvPr/>
          </p:nvSpPr>
          <p:spPr>
            <a:xfrm>
              <a:off x="320428" y="463920"/>
              <a:ext cx="835525"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i="1">
                  <a:latin typeface="+mn-lt"/>
                  <a:ea typeface="+mn-ea"/>
                  <a:cs typeface="+mn-cs"/>
                  <a:sym typeface="Arial"/>
                </a:defRPr>
              </a:pPr>
              <a:r>
                <a:rPr sz="1200"/>
                <a:t>Advies</a:t>
              </a:r>
            </a:p>
            <a:p>
              <a:pPr algn="ctr">
                <a:defRPr sz="1600" b="1" i="1">
                  <a:latin typeface="+mn-lt"/>
                  <a:ea typeface="+mn-ea"/>
                  <a:cs typeface="+mn-cs"/>
                  <a:sym typeface="Arial"/>
                </a:defRPr>
              </a:pPr>
              <a:r>
                <a:rPr sz="1200"/>
                <a:t>OR en </a:t>
              </a:r>
            </a:p>
            <a:p>
              <a:pPr algn="ctr">
                <a:defRPr sz="1600" b="1" i="1">
                  <a:latin typeface="+mn-lt"/>
                  <a:ea typeface="+mn-ea"/>
                  <a:cs typeface="+mn-cs"/>
                  <a:sym typeface="Arial"/>
                </a:defRPr>
              </a:pPr>
              <a:r>
                <a:rPr sz="1200"/>
                <a:t>besluit </a:t>
              </a:r>
            </a:p>
            <a:p>
              <a:pPr algn="ctr">
                <a:defRPr sz="1600" b="1" i="1">
                  <a:latin typeface="+mn-lt"/>
                  <a:ea typeface="+mn-ea"/>
                  <a:cs typeface="+mn-cs"/>
                  <a:sym typeface="Arial"/>
                </a:defRPr>
              </a:pPr>
              <a:r>
                <a:rPr sz="1200"/>
                <a:t>komen </a:t>
              </a:r>
            </a:p>
            <a:p>
              <a:pPr algn="ctr">
                <a:defRPr sz="1600" b="1" i="1">
                  <a:latin typeface="+mn-lt"/>
                  <a:ea typeface="+mn-ea"/>
                  <a:cs typeface="+mn-cs"/>
                  <a:sym typeface="Arial"/>
                </a:defRPr>
              </a:pPr>
              <a:r>
                <a:rPr sz="1200"/>
                <a:t>overeen.</a:t>
              </a:r>
            </a:p>
          </p:txBody>
        </p:sp>
      </p:grpSp>
    </p:spTree>
    <p:extLst>
      <p:ext uri="{BB962C8B-B14F-4D97-AF65-F5344CB8AC3E}">
        <p14:creationId xmlns:p14="http://schemas.microsoft.com/office/powerpoint/2010/main" val="633941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AutoShape 2"/>
          <p:cNvGrpSpPr/>
          <p:nvPr/>
        </p:nvGrpSpPr>
        <p:grpSpPr>
          <a:xfrm>
            <a:off x="3006330" y="930200"/>
            <a:ext cx="3509963" cy="623246"/>
            <a:chOff x="0" y="-30199"/>
            <a:chExt cx="4679950" cy="830993"/>
          </a:xfrm>
        </p:grpSpPr>
        <p:sp>
          <p:nvSpPr>
            <p:cNvPr id="260" name="Rechthoek"/>
            <p:cNvSpPr/>
            <p:nvPr/>
          </p:nvSpPr>
          <p:spPr>
            <a:xfrm>
              <a:off x="0" y="61446"/>
              <a:ext cx="4679950" cy="647701"/>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61" name="Bestuurder legt voorgenomen…"/>
            <p:cNvSpPr txBox="1"/>
            <p:nvPr/>
          </p:nvSpPr>
          <p:spPr>
            <a:xfrm>
              <a:off x="765657" y="-30199"/>
              <a:ext cx="3148637" cy="830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legt voorgenomen </a:t>
              </a:r>
            </a:p>
            <a:p>
              <a:pPr algn="ctr">
                <a:defRPr sz="1600" b="1">
                  <a:latin typeface="+mn-lt"/>
                  <a:ea typeface="+mn-ea"/>
                  <a:cs typeface="+mn-cs"/>
                  <a:sym typeface="Arial"/>
                </a:defRPr>
              </a:pPr>
              <a:r>
                <a:rPr sz="1200"/>
                <a:t>besluit schriftelijk </a:t>
              </a:r>
            </a:p>
            <a:p>
              <a:pPr algn="ctr">
                <a:defRPr sz="1600" b="1">
                  <a:latin typeface="+mn-lt"/>
                  <a:ea typeface="+mn-ea"/>
                  <a:cs typeface="+mn-cs"/>
                  <a:sym typeface="Arial"/>
                </a:defRPr>
              </a:pPr>
              <a:r>
                <a:rPr sz="1200"/>
                <a:t>voor aan OR met verzoek om advies</a:t>
              </a:r>
            </a:p>
          </p:txBody>
        </p:sp>
      </p:grpSp>
      <p:grpSp>
        <p:nvGrpSpPr>
          <p:cNvPr id="265" name="AutoShape 3"/>
          <p:cNvGrpSpPr/>
          <p:nvPr/>
        </p:nvGrpSpPr>
        <p:grpSpPr>
          <a:xfrm>
            <a:off x="3006330" y="1593057"/>
            <a:ext cx="3509963" cy="485775"/>
            <a:chOff x="0" y="0"/>
            <a:chExt cx="4679950" cy="647700"/>
          </a:xfrm>
        </p:grpSpPr>
        <p:sp>
          <p:nvSpPr>
            <p:cNvPr id="263" name="Rechthoek"/>
            <p:cNvSpPr/>
            <p:nvPr/>
          </p:nvSpPr>
          <p:spPr>
            <a:xfrm>
              <a:off x="0" y="0"/>
              <a:ext cx="4679950" cy="64770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64" name="Overleg…"/>
            <p:cNvSpPr txBox="1"/>
            <p:nvPr/>
          </p:nvSpPr>
          <p:spPr>
            <a:xfrm>
              <a:off x="1638973" y="31465"/>
              <a:ext cx="1402005" cy="584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Overleg </a:t>
              </a:r>
            </a:p>
            <a:p>
              <a:pPr algn="ctr">
                <a:defRPr sz="1600" b="1">
                  <a:latin typeface="+mn-lt"/>
                  <a:ea typeface="+mn-ea"/>
                  <a:cs typeface="+mn-cs"/>
                  <a:sym typeface="Arial"/>
                </a:defRPr>
              </a:pPr>
              <a:r>
                <a:rPr sz="1200"/>
                <a:t>Bestuurder- OR</a:t>
              </a:r>
            </a:p>
          </p:txBody>
        </p:sp>
      </p:grpSp>
      <p:grpSp>
        <p:nvGrpSpPr>
          <p:cNvPr id="268" name="AutoShape 4"/>
          <p:cNvGrpSpPr/>
          <p:nvPr/>
        </p:nvGrpSpPr>
        <p:grpSpPr>
          <a:xfrm>
            <a:off x="2951561" y="2187179"/>
            <a:ext cx="3564732" cy="539355"/>
            <a:chOff x="0" y="-1"/>
            <a:chExt cx="4752975" cy="719139"/>
          </a:xfrm>
        </p:grpSpPr>
        <p:sp>
          <p:nvSpPr>
            <p:cNvPr id="266" name="Rechthoek"/>
            <p:cNvSpPr/>
            <p:nvPr/>
          </p:nvSpPr>
          <p:spPr>
            <a:xfrm>
              <a:off x="0" y="-1"/>
              <a:ext cx="4752975" cy="719139"/>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67" name="OR brengt schriftelijk…"/>
            <p:cNvSpPr txBox="1"/>
            <p:nvPr/>
          </p:nvSpPr>
          <p:spPr>
            <a:xfrm>
              <a:off x="1326841" y="67183"/>
              <a:ext cx="2099290" cy="584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OR brengt schriftelijk </a:t>
              </a:r>
            </a:p>
            <a:p>
              <a:pPr algn="ctr">
                <a:defRPr sz="1600" b="1">
                  <a:latin typeface="+mn-lt"/>
                  <a:ea typeface="+mn-ea"/>
                  <a:cs typeface="+mn-cs"/>
                  <a:sym typeface="Arial"/>
                </a:defRPr>
              </a:pPr>
              <a:r>
                <a:rPr sz="1200"/>
                <a:t>of mondeling advies uit</a:t>
              </a:r>
            </a:p>
          </p:txBody>
        </p:sp>
      </p:grpSp>
      <p:grpSp>
        <p:nvGrpSpPr>
          <p:cNvPr id="271" name="AutoShape 5"/>
          <p:cNvGrpSpPr/>
          <p:nvPr/>
        </p:nvGrpSpPr>
        <p:grpSpPr>
          <a:xfrm>
            <a:off x="2951560" y="2888455"/>
            <a:ext cx="3618311" cy="486969"/>
            <a:chOff x="-1" y="-1"/>
            <a:chExt cx="4824414" cy="649290"/>
          </a:xfrm>
        </p:grpSpPr>
        <p:sp>
          <p:nvSpPr>
            <p:cNvPr id="269" name="Rechthoek"/>
            <p:cNvSpPr/>
            <p:nvPr/>
          </p:nvSpPr>
          <p:spPr>
            <a:xfrm>
              <a:off x="-1" y="-1"/>
              <a:ext cx="4824414" cy="64929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70" name="Bestuurder besluit niet…"/>
            <p:cNvSpPr txBox="1"/>
            <p:nvPr/>
          </p:nvSpPr>
          <p:spPr>
            <a:xfrm>
              <a:off x="1238637" y="32259"/>
              <a:ext cx="2347137"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besluit niet </a:t>
              </a:r>
            </a:p>
            <a:p>
              <a:pPr algn="ctr">
                <a:defRPr sz="1600" b="1">
                  <a:latin typeface="+mn-lt"/>
                  <a:ea typeface="+mn-ea"/>
                  <a:cs typeface="+mn-cs"/>
                  <a:sym typeface="Arial"/>
                </a:defRPr>
              </a:pPr>
              <a:r>
                <a:rPr sz="1200"/>
                <a:t>overeenkomstig advies OR</a:t>
              </a:r>
            </a:p>
          </p:txBody>
        </p:sp>
      </p:grpSp>
      <p:grpSp>
        <p:nvGrpSpPr>
          <p:cNvPr id="274" name="AutoShape 6"/>
          <p:cNvGrpSpPr/>
          <p:nvPr/>
        </p:nvGrpSpPr>
        <p:grpSpPr>
          <a:xfrm>
            <a:off x="2897983" y="3456646"/>
            <a:ext cx="3726656" cy="807911"/>
            <a:chOff x="0" y="-34576"/>
            <a:chExt cx="4968875" cy="1077213"/>
          </a:xfrm>
        </p:grpSpPr>
        <p:sp>
          <p:nvSpPr>
            <p:cNvPr id="272" name="Rechthoek"/>
            <p:cNvSpPr/>
            <p:nvPr/>
          </p:nvSpPr>
          <p:spPr>
            <a:xfrm>
              <a:off x="0" y="-1"/>
              <a:ext cx="4968875" cy="1008064"/>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sz="1600" b="1">
                  <a:latin typeface="+mn-lt"/>
                  <a:ea typeface="+mn-ea"/>
                  <a:cs typeface="+mn-cs"/>
                  <a:sym typeface="Arial"/>
                </a:defRPr>
              </a:pPr>
              <a:endParaRPr sz="1200"/>
            </a:p>
          </p:txBody>
        </p:sp>
        <p:sp>
          <p:nvSpPr>
            <p:cNvPr id="273" name="Bestuurder deelt definitief…"/>
            <p:cNvSpPr txBox="1"/>
            <p:nvPr/>
          </p:nvSpPr>
          <p:spPr>
            <a:xfrm>
              <a:off x="1061825" y="-34576"/>
              <a:ext cx="2845220" cy="10772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deelt definitief </a:t>
              </a:r>
            </a:p>
            <a:p>
              <a:pPr algn="ctr">
                <a:defRPr sz="1600" b="1">
                  <a:latin typeface="+mn-lt"/>
                  <a:ea typeface="+mn-ea"/>
                  <a:cs typeface="+mn-cs"/>
                  <a:sym typeface="Arial"/>
                </a:defRPr>
              </a:pPr>
              <a:r>
                <a:rPr sz="1200"/>
                <a:t>besluit mee en </a:t>
              </a:r>
            </a:p>
            <a:p>
              <a:pPr algn="ctr">
                <a:defRPr sz="1600" b="1">
                  <a:latin typeface="+mn-lt"/>
                  <a:ea typeface="+mn-ea"/>
                  <a:cs typeface="+mn-cs"/>
                  <a:sym typeface="Arial"/>
                </a:defRPr>
              </a:pPr>
              <a:r>
                <a:rPr sz="1200"/>
                <a:t>geeft aan of en waarom van het </a:t>
              </a:r>
            </a:p>
            <a:p>
              <a:pPr algn="ctr">
                <a:defRPr sz="1600" b="1">
                  <a:latin typeface="+mn-lt"/>
                  <a:ea typeface="+mn-ea"/>
                  <a:cs typeface="+mn-cs"/>
                  <a:sym typeface="Arial"/>
                </a:defRPr>
              </a:pPr>
              <a:r>
                <a:rPr sz="1200"/>
                <a:t>OR advies is afgeweken</a:t>
              </a:r>
            </a:p>
          </p:txBody>
        </p:sp>
      </p:grpSp>
      <p:grpSp>
        <p:nvGrpSpPr>
          <p:cNvPr id="277" name="AutoShape 7"/>
          <p:cNvGrpSpPr/>
          <p:nvPr/>
        </p:nvGrpSpPr>
        <p:grpSpPr>
          <a:xfrm>
            <a:off x="2951560" y="4346971"/>
            <a:ext cx="3726657" cy="810818"/>
            <a:chOff x="0" y="-1"/>
            <a:chExt cx="4968875" cy="1081089"/>
          </a:xfrm>
        </p:grpSpPr>
        <p:sp>
          <p:nvSpPr>
            <p:cNvPr id="275" name="Rechthoek"/>
            <p:cNvSpPr/>
            <p:nvPr/>
          </p:nvSpPr>
          <p:spPr>
            <a:xfrm>
              <a:off x="0" y="-1"/>
              <a:ext cx="4968875" cy="1081089"/>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76" name="Bestuurder schort…"/>
            <p:cNvSpPr txBox="1"/>
            <p:nvPr/>
          </p:nvSpPr>
          <p:spPr>
            <a:xfrm>
              <a:off x="1389566" y="1936"/>
              <a:ext cx="2189742" cy="10772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schort </a:t>
              </a:r>
            </a:p>
            <a:p>
              <a:pPr algn="ctr">
                <a:defRPr sz="1600" b="1">
                  <a:latin typeface="+mn-lt"/>
                  <a:ea typeface="+mn-ea"/>
                  <a:cs typeface="+mn-cs"/>
                  <a:sym typeface="Arial"/>
                </a:defRPr>
              </a:pPr>
              <a:r>
                <a:rPr sz="1200"/>
                <a:t>uitvoering besluit </a:t>
              </a:r>
            </a:p>
            <a:p>
              <a:pPr algn="ctr">
                <a:defRPr sz="1600" b="1">
                  <a:latin typeface="+mn-lt"/>
                  <a:ea typeface="+mn-ea"/>
                  <a:cs typeface="+mn-cs"/>
                  <a:sym typeface="Arial"/>
                </a:defRPr>
              </a:pPr>
              <a:r>
                <a:rPr sz="1200"/>
                <a:t>1 maand op, </a:t>
              </a:r>
            </a:p>
            <a:p>
              <a:pPr algn="ctr">
                <a:defRPr sz="1600" b="1">
                  <a:latin typeface="+mn-lt"/>
                  <a:ea typeface="+mn-ea"/>
                  <a:cs typeface="+mn-cs"/>
                  <a:sym typeface="Arial"/>
                </a:defRPr>
              </a:pPr>
              <a:r>
                <a:rPr sz="1200"/>
                <a:t>tenzij de OR dat niet wil.</a:t>
              </a:r>
            </a:p>
          </p:txBody>
        </p:sp>
      </p:grpSp>
      <p:grpSp>
        <p:nvGrpSpPr>
          <p:cNvPr id="280" name="AutoShape 8"/>
          <p:cNvGrpSpPr/>
          <p:nvPr/>
        </p:nvGrpSpPr>
        <p:grpSpPr>
          <a:xfrm>
            <a:off x="2897982" y="5264945"/>
            <a:ext cx="3726656" cy="735806"/>
            <a:chOff x="0" y="0"/>
            <a:chExt cx="4968875" cy="981075"/>
          </a:xfrm>
        </p:grpSpPr>
        <p:sp>
          <p:nvSpPr>
            <p:cNvPr id="278" name="Rechthoek"/>
            <p:cNvSpPr/>
            <p:nvPr/>
          </p:nvSpPr>
          <p:spPr>
            <a:xfrm>
              <a:off x="0" y="0"/>
              <a:ext cx="4968875" cy="981075"/>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279" name="OR kan in beroep tegen besluit bij…"/>
            <p:cNvSpPr txBox="1"/>
            <p:nvPr/>
          </p:nvSpPr>
          <p:spPr>
            <a:xfrm>
              <a:off x="374161" y="198152"/>
              <a:ext cx="4220555" cy="584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OR kan in beroep tegen besluit bij </a:t>
              </a:r>
            </a:p>
            <a:p>
              <a:pPr algn="ctr">
                <a:defRPr sz="1600" b="1">
                  <a:latin typeface="+mn-lt"/>
                  <a:ea typeface="+mn-ea"/>
                  <a:cs typeface="+mn-cs"/>
                  <a:sym typeface="Arial"/>
                </a:defRPr>
              </a:pPr>
              <a:r>
                <a:rPr sz="1200"/>
                <a:t>Ondernemingskamer Gerechtshof in Amsterdam</a:t>
              </a:r>
            </a:p>
          </p:txBody>
        </p:sp>
      </p:grpSp>
      <p:grpSp>
        <p:nvGrpSpPr>
          <p:cNvPr id="284" name="AutoShape 9"/>
          <p:cNvGrpSpPr/>
          <p:nvPr/>
        </p:nvGrpSpPr>
        <p:grpSpPr>
          <a:xfrm>
            <a:off x="2627596" y="1322785"/>
            <a:ext cx="432311" cy="529725"/>
            <a:chOff x="0" y="0"/>
            <a:chExt cx="576413" cy="706299"/>
          </a:xfrm>
        </p:grpSpPr>
        <p:sp>
          <p:nvSpPr>
            <p:cNvPr id="281" name="Vorm"/>
            <p:cNvSpPr/>
            <p:nvPr/>
          </p:nvSpPr>
          <p:spPr>
            <a:xfrm>
              <a:off x="0" y="0"/>
              <a:ext cx="576414" cy="706300"/>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3"/>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82" name="Vorm"/>
            <p:cNvSpPr/>
            <p:nvPr/>
          </p:nvSpPr>
          <p:spPr>
            <a:xfrm>
              <a:off x="0" y="0"/>
              <a:ext cx="576414" cy="324327"/>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83" name="Lijn"/>
            <p:cNvSpPr/>
            <p:nvPr/>
          </p:nvSpPr>
          <p:spPr>
            <a:xfrm>
              <a:off x="151" y="0"/>
              <a:ext cx="576263" cy="706300"/>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3"/>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88" name="AutoShape 10"/>
          <p:cNvGrpSpPr/>
          <p:nvPr/>
        </p:nvGrpSpPr>
        <p:grpSpPr>
          <a:xfrm>
            <a:off x="2681189" y="2025253"/>
            <a:ext cx="378719" cy="529726"/>
            <a:chOff x="0" y="0"/>
            <a:chExt cx="504957" cy="706299"/>
          </a:xfrm>
        </p:grpSpPr>
        <p:sp>
          <p:nvSpPr>
            <p:cNvPr id="285" name="Vorm"/>
            <p:cNvSpPr/>
            <p:nvPr/>
          </p:nvSpPr>
          <p:spPr>
            <a:xfrm>
              <a:off x="0" y="0"/>
              <a:ext cx="504958" cy="706300"/>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3"/>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86" name="Vorm"/>
            <p:cNvSpPr/>
            <p:nvPr/>
          </p:nvSpPr>
          <p:spPr>
            <a:xfrm>
              <a:off x="0" y="0"/>
              <a:ext cx="504958" cy="324326"/>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87" name="Lijn"/>
            <p:cNvSpPr/>
            <p:nvPr/>
          </p:nvSpPr>
          <p:spPr>
            <a:xfrm>
              <a:off x="132" y="0"/>
              <a:ext cx="504826" cy="706299"/>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3"/>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92" name="AutoShape 11"/>
          <p:cNvGrpSpPr/>
          <p:nvPr/>
        </p:nvGrpSpPr>
        <p:grpSpPr>
          <a:xfrm>
            <a:off x="2735986" y="2672955"/>
            <a:ext cx="270344" cy="582230"/>
            <a:chOff x="0" y="0"/>
            <a:chExt cx="360457" cy="776306"/>
          </a:xfrm>
        </p:grpSpPr>
        <p:sp>
          <p:nvSpPr>
            <p:cNvPr id="289" name="Vorm"/>
            <p:cNvSpPr/>
            <p:nvPr/>
          </p:nvSpPr>
          <p:spPr>
            <a:xfrm>
              <a:off x="-1" y="0"/>
              <a:ext cx="360459" cy="776307"/>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0" name="Vorm"/>
            <p:cNvSpPr/>
            <p:nvPr/>
          </p:nvSpPr>
          <p:spPr>
            <a:xfrm>
              <a:off x="-1" y="0"/>
              <a:ext cx="360459" cy="356475"/>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1" name="Lijn"/>
            <p:cNvSpPr/>
            <p:nvPr/>
          </p:nvSpPr>
          <p:spPr>
            <a:xfrm>
              <a:off x="94" y="0"/>
              <a:ext cx="360364" cy="77630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296" name="AutoShape 12"/>
          <p:cNvGrpSpPr/>
          <p:nvPr/>
        </p:nvGrpSpPr>
        <p:grpSpPr>
          <a:xfrm>
            <a:off x="2574032" y="3375423"/>
            <a:ext cx="377528" cy="634736"/>
            <a:chOff x="0" y="0"/>
            <a:chExt cx="503370" cy="846314"/>
          </a:xfrm>
        </p:grpSpPr>
        <p:sp>
          <p:nvSpPr>
            <p:cNvPr id="293" name="Vorm"/>
            <p:cNvSpPr/>
            <p:nvPr/>
          </p:nvSpPr>
          <p:spPr>
            <a:xfrm>
              <a:off x="-1" y="0"/>
              <a:ext cx="503372" cy="846315"/>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4" name="Vorm"/>
            <p:cNvSpPr/>
            <p:nvPr/>
          </p:nvSpPr>
          <p:spPr>
            <a:xfrm>
              <a:off x="-1" y="0"/>
              <a:ext cx="503372" cy="388621"/>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5" name="Lijn"/>
            <p:cNvSpPr/>
            <p:nvPr/>
          </p:nvSpPr>
          <p:spPr>
            <a:xfrm>
              <a:off x="132" y="0"/>
              <a:ext cx="503239" cy="846315"/>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300" name="AutoShape 13"/>
          <p:cNvGrpSpPr/>
          <p:nvPr/>
        </p:nvGrpSpPr>
        <p:grpSpPr>
          <a:xfrm>
            <a:off x="2681203" y="4131470"/>
            <a:ext cx="325127" cy="635903"/>
            <a:chOff x="0" y="0"/>
            <a:chExt cx="433501" cy="847870"/>
          </a:xfrm>
        </p:grpSpPr>
        <p:sp>
          <p:nvSpPr>
            <p:cNvPr id="297" name="Vorm"/>
            <p:cNvSpPr/>
            <p:nvPr/>
          </p:nvSpPr>
          <p:spPr>
            <a:xfrm>
              <a:off x="-1" y="0"/>
              <a:ext cx="433503" cy="847871"/>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8" name="Vorm"/>
            <p:cNvSpPr/>
            <p:nvPr/>
          </p:nvSpPr>
          <p:spPr>
            <a:xfrm>
              <a:off x="-1" y="0"/>
              <a:ext cx="433503" cy="389336"/>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299" name="Lijn"/>
            <p:cNvSpPr/>
            <p:nvPr/>
          </p:nvSpPr>
          <p:spPr>
            <a:xfrm>
              <a:off x="113" y="0"/>
              <a:ext cx="433389" cy="847871"/>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304" name="AutoShape 14"/>
          <p:cNvGrpSpPr/>
          <p:nvPr/>
        </p:nvGrpSpPr>
        <p:grpSpPr>
          <a:xfrm>
            <a:off x="2627611" y="4994671"/>
            <a:ext cx="378719" cy="687242"/>
            <a:chOff x="0" y="0"/>
            <a:chExt cx="504957" cy="916321"/>
          </a:xfrm>
        </p:grpSpPr>
        <p:sp>
          <p:nvSpPr>
            <p:cNvPr id="301" name="Vorm"/>
            <p:cNvSpPr/>
            <p:nvPr/>
          </p:nvSpPr>
          <p:spPr>
            <a:xfrm>
              <a:off x="0" y="0"/>
              <a:ext cx="504958" cy="916322"/>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4"/>
                  </a:lnTo>
                  <a:lnTo>
                    <a:pt x="19358" y="17633"/>
                  </a:lnTo>
                  <a:lnTo>
                    <a:pt x="12907" y="21600"/>
                  </a:lnTo>
                  <a:lnTo>
                    <a:pt x="12907" y="19396"/>
                  </a:lnTo>
                  <a:cubicBezTo>
                    <a:pt x="5175" y="18306"/>
                    <a:pt x="5" y="15392"/>
                    <a:pt x="5" y="12123"/>
                  </a:cubicBezTo>
                  <a:close/>
                  <a:moveTo>
                    <a:pt x="19358" y="4408"/>
                  </a:moveTo>
                  <a:cubicBezTo>
                    <a:pt x="10799" y="4408"/>
                    <a:pt x="3257" y="6649"/>
                    <a:pt x="812" y="9919"/>
                  </a:cubicBezTo>
                  <a:lnTo>
                    <a:pt x="812" y="9919"/>
                  </a:ln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302" name="Vorm"/>
            <p:cNvSpPr/>
            <p:nvPr/>
          </p:nvSpPr>
          <p:spPr>
            <a:xfrm>
              <a:off x="0" y="0"/>
              <a:ext cx="504958" cy="420767"/>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lnTo>
                    <a:pt x="812" y="21600"/>
                  </a:ln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303" name="Lijn"/>
            <p:cNvSpPr/>
            <p:nvPr/>
          </p:nvSpPr>
          <p:spPr>
            <a:xfrm>
              <a:off x="132" y="0"/>
              <a:ext cx="504826" cy="916322"/>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310" name="AutoShape 15"/>
          <p:cNvGrpSpPr/>
          <p:nvPr/>
        </p:nvGrpSpPr>
        <p:grpSpPr>
          <a:xfrm>
            <a:off x="1327503" y="1427351"/>
            <a:ext cx="1107282" cy="1619252"/>
            <a:chOff x="0" y="0"/>
            <a:chExt cx="1476375" cy="2159001"/>
          </a:xfrm>
        </p:grpSpPr>
        <p:grpSp>
          <p:nvGrpSpPr>
            <p:cNvPr id="308" name="Groepeer"/>
            <p:cNvGrpSpPr/>
            <p:nvPr/>
          </p:nvGrpSpPr>
          <p:grpSpPr>
            <a:xfrm>
              <a:off x="0" y="0"/>
              <a:ext cx="1476375" cy="2159001"/>
              <a:chOff x="0" y="0"/>
              <a:chExt cx="1476375" cy="2159000"/>
            </a:xfrm>
          </p:grpSpPr>
          <p:sp>
            <p:nvSpPr>
              <p:cNvPr id="305"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1350" y="21600"/>
                    </a:moveTo>
                    <a:cubicBezTo>
                      <a:pt x="604" y="21600"/>
                      <a:pt x="0" y="21187"/>
                      <a:pt x="0" y="20677"/>
                    </a:cubicBezTo>
                    <a:cubicBezTo>
                      <a:pt x="0" y="20167"/>
                      <a:pt x="604" y="19754"/>
                      <a:pt x="1350" y="19754"/>
                    </a:cubicBezTo>
                    <a:lnTo>
                      <a:pt x="2700" y="19754"/>
                    </a:ln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close/>
                  </a:path>
                </a:pathLst>
              </a:custGeom>
              <a:solidFill>
                <a:srgbClr val="FFFF99"/>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06" name="Vorm"/>
              <p:cNvSpPr/>
              <p:nvPr/>
            </p:nvSpPr>
            <p:spPr>
              <a:xfrm>
                <a:off x="0" y="92271"/>
                <a:ext cx="369094" cy="20667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533"/>
                      <a:pt x="19182" y="964"/>
                      <a:pt x="16200" y="964"/>
                    </a:cubicBezTo>
                    <a:cubicBezTo>
                      <a:pt x="14709" y="964"/>
                      <a:pt x="13500" y="748"/>
                      <a:pt x="13500" y="482"/>
                    </a:cubicBezTo>
                    <a:cubicBezTo>
                      <a:pt x="13500" y="216"/>
                      <a:pt x="14709" y="0"/>
                      <a:pt x="16200" y="0"/>
                    </a:cubicBezTo>
                    <a:close/>
                    <a:moveTo>
                      <a:pt x="10800" y="20636"/>
                    </a:moveTo>
                    <a:cubicBezTo>
                      <a:pt x="10800" y="21168"/>
                      <a:pt x="8382" y="21600"/>
                      <a:pt x="5400" y="21600"/>
                    </a:cubicBezTo>
                    <a:cubicBezTo>
                      <a:pt x="2418" y="21600"/>
                      <a:pt x="0" y="21168"/>
                      <a:pt x="0" y="20636"/>
                    </a:cubicBezTo>
                    <a:cubicBezTo>
                      <a:pt x="0" y="20103"/>
                      <a:pt x="2418" y="19671"/>
                      <a:pt x="5400" y="19671"/>
                    </a:cubicBezTo>
                    <a:cubicBezTo>
                      <a:pt x="6891" y="19671"/>
                      <a:pt x="8100" y="19887"/>
                      <a:pt x="8100" y="20153"/>
                    </a:cubicBezTo>
                    <a:cubicBezTo>
                      <a:pt x="8100" y="20420"/>
                      <a:pt x="6891" y="20636"/>
                      <a:pt x="5400" y="20636"/>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07"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2700" y="19754"/>
                    </a:move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lnTo>
                      <a:pt x="1350" y="21600"/>
                    </a:lnTo>
                    <a:cubicBezTo>
                      <a:pt x="604" y="21600"/>
                      <a:pt x="0" y="21187"/>
                      <a:pt x="0" y="20677"/>
                    </a:cubicBezTo>
                    <a:cubicBezTo>
                      <a:pt x="0" y="20167"/>
                      <a:pt x="604" y="19754"/>
                      <a:pt x="1350" y="19754"/>
                    </a:cubicBezTo>
                    <a:close/>
                    <a:moveTo>
                      <a:pt x="4050" y="0"/>
                    </a:moveTo>
                    <a:cubicBezTo>
                      <a:pt x="4796" y="0"/>
                      <a:pt x="5400" y="413"/>
                      <a:pt x="5400" y="923"/>
                    </a:cubicBezTo>
                    <a:cubicBezTo>
                      <a:pt x="5400" y="1433"/>
                      <a:pt x="4796" y="1846"/>
                      <a:pt x="4050" y="1846"/>
                    </a:cubicBezTo>
                    <a:cubicBezTo>
                      <a:pt x="3677" y="1846"/>
                      <a:pt x="3375" y="1640"/>
                      <a:pt x="3375" y="1385"/>
                    </a:cubicBezTo>
                    <a:cubicBezTo>
                      <a:pt x="3375" y="1130"/>
                      <a:pt x="3677" y="923"/>
                      <a:pt x="4050" y="923"/>
                    </a:cubicBezTo>
                    <a:lnTo>
                      <a:pt x="5400" y="923"/>
                    </a:lnTo>
                    <a:moveTo>
                      <a:pt x="18900" y="1846"/>
                    </a:moveTo>
                    <a:lnTo>
                      <a:pt x="4050" y="1846"/>
                    </a:lnTo>
                    <a:moveTo>
                      <a:pt x="1350" y="19754"/>
                    </a:moveTo>
                    <a:cubicBezTo>
                      <a:pt x="1723" y="19754"/>
                      <a:pt x="2025" y="19960"/>
                      <a:pt x="2025" y="20215"/>
                    </a:cubicBezTo>
                    <a:cubicBezTo>
                      <a:pt x="2025" y="20470"/>
                      <a:pt x="1723" y="20677"/>
                      <a:pt x="1350" y="20677"/>
                    </a:cubicBezTo>
                    <a:lnTo>
                      <a:pt x="2700" y="20677"/>
                    </a:lnTo>
                    <a:moveTo>
                      <a:pt x="1350" y="21600"/>
                    </a:moveTo>
                    <a:cubicBezTo>
                      <a:pt x="2096" y="21600"/>
                      <a:pt x="2700" y="21187"/>
                      <a:pt x="2700" y="20677"/>
                    </a:cubicBezTo>
                    <a:lnTo>
                      <a:pt x="2700" y="19754"/>
                    </a:lnTo>
                  </a:path>
                </a:pathLst>
              </a:custGeom>
              <a:noFill/>
              <a:ln w="9525" cap="flat">
                <a:solidFill>
                  <a:srgbClr val="000000"/>
                </a:solidFill>
                <a:prstDash val="solid"/>
                <a:round/>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grpSp>
        <p:sp>
          <p:nvSpPr>
            <p:cNvPr id="309" name="Advies…"/>
            <p:cNvSpPr txBox="1"/>
            <p:nvPr/>
          </p:nvSpPr>
          <p:spPr>
            <a:xfrm>
              <a:off x="320428" y="340809"/>
              <a:ext cx="835525" cy="156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i="1">
                  <a:latin typeface="+mn-lt"/>
                  <a:ea typeface="+mn-ea"/>
                  <a:cs typeface="+mn-cs"/>
                  <a:sym typeface="Arial"/>
                </a:defRPr>
              </a:pPr>
              <a:r>
                <a:rPr sz="1200"/>
                <a:t>Advies</a:t>
              </a:r>
            </a:p>
            <a:p>
              <a:pPr algn="ctr">
                <a:defRPr sz="1600" b="1" i="1">
                  <a:latin typeface="+mn-lt"/>
                  <a:ea typeface="+mn-ea"/>
                  <a:cs typeface="+mn-cs"/>
                  <a:sym typeface="Arial"/>
                </a:defRPr>
              </a:pPr>
              <a:r>
                <a:rPr sz="1200"/>
                <a:t>OR en </a:t>
              </a:r>
            </a:p>
            <a:p>
              <a:pPr algn="ctr">
                <a:defRPr sz="1600" b="1" i="1">
                  <a:latin typeface="+mn-lt"/>
                  <a:ea typeface="+mn-ea"/>
                  <a:cs typeface="+mn-cs"/>
                  <a:sym typeface="Arial"/>
                </a:defRPr>
              </a:pPr>
              <a:r>
                <a:rPr sz="1200"/>
                <a:t>besluit </a:t>
              </a:r>
            </a:p>
            <a:p>
              <a:pPr algn="ctr">
                <a:defRPr sz="1600" b="1" i="1">
                  <a:latin typeface="+mn-lt"/>
                  <a:ea typeface="+mn-ea"/>
                  <a:cs typeface="+mn-cs"/>
                  <a:sym typeface="Arial"/>
                </a:defRPr>
              </a:pPr>
              <a:r>
                <a:rPr sz="1200"/>
                <a:t>komen </a:t>
              </a:r>
            </a:p>
            <a:p>
              <a:pPr algn="ctr">
                <a:defRPr sz="1600" b="1" i="1">
                  <a:latin typeface="+mn-lt"/>
                  <a:ea typeface="+mn-ea"/>
                  <a:cs typeface="+mn-cs"/>
                  <a:sym typeface="Arial"/>
                </a:defRPr>
              </a:pPr>
              <a:r>
                <a:rPr sz="1200"/>
                <a:t>niet </a:t>
              </a:r>
            </a:p>
            <a:p>
              <a:pPr algn="ctr">
                <a:defRPr sz="1600" b="1" i="1">
                  <a:latin typeface="+mn-lt"/>
                  <a:ea typeface="+mn-ea"/>
                  <a:cs typeface="+mn-cs"/>
                  <a:sym typeface="Arial"/>
                </a:defRPr>
              </a:pPr>
              <a:r>
                <a:rPr sz="1200"/>
                <a:t>overeen.</a:t>
              </a:r>
            </a:p>
          </p:txBody>
        </p:sp>
      </p:grpSp>
    </p:spTree>
    <p:extLst>
      <p:ext uri="{BB962C8B-B14F-4D97-AF65-F5344CB8AC3E}">
        <p14:creationId xmlns:p14="http://schemas.microsoft.com/office/powerpoint/2010/main" val="2939162177"/>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AutoShape 2"/>
          <p:cNvGrpSpPr/>
          <p:nvPr/>
        </p:nvGrpSpPr>
        <p:grpSpPr>
          <a:xfrm>
            <a:off x="3059045" y="1089304"/>
            <a:ext cx="3509963" cy="485776"/>
            <a:chOff x="0" y="0"/>
            <a:chExt cx="4679950" cy="647700"/>
          </a:xfrm>
        </p:grpSpPr>
        <p:sp>
          <p:nvSpPr>
            <p:cNvPr id="313" name="Rechthoek"/>
            <p:cNvSpPr/>
            <p:nvPr/>
          </p:nvSpPr>
          <p:spPr>
            <a:xfrm>
              <a:off x="0" y="0"/>
              <a:ext cx="4679950" cy="64770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14" name="Bestuurder legt adviesplichtig besluit…"/>
            <p:cNvSpPr txBox="1"/>
            <p:nvPr/>
          </p:nvSpPr>
          <p:spPr>
            <a:xfrm>
              <a:off x="690636" y="31465"/>
              <a:ext cx="3298678"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a:t>Bestuurder legt adviesplichtig besluit </a:t>
              </a:r>
            </a:p>
            <a:p>
              <a:pPr algn="ctr">
                <a:defRPr sz="1600" b="1">
                  <a:latin typeface="+mn-lt"/>
                  <a:ea typeface="+mn-ea"/>
                  <a:cs typeface="+mn-cs"/>
                  <a:sym typeface="Arial"/>
                </a:defRPr>
              </a:pPr>
              <a:r>
                <a:rPr sz="1200"/>
                <a:t>niet aan OR voor</a:t>
              </a:r>
            </a:p>
          </p:txBody>
        </p:sp>
      </p:grpSp>
      <p:pic>
        <p:nvPicPr>
          <p:cNvPr id="312" name="Afbeelding 1" descr="Afbeelding 1"/>
          <p:cNvPicPr>
            <a:picLocks noChangeAspect="1"/>
          </p:cNvPicPr>
          <p:nvPr/>
        </p:nvPicPr>
        <p:blipFill>
          <a:blip r:embed="rId2"/>
          <a:stretch>
            <a:fillRect/>
          </a:stretch>
        </p:blipFill>
        <p:spPr>
          <a:xfrm>
            <a:off x="4829171" y="2576774"/>
            <a:ext cx="2923314" cy="2806728"/>
          </a:xfrm>
          <a:prstGeom prst="rect">
            <a:avLst/>
          </a:prstGeom>
          <a:ln w="12700">
            <a:miter lim="400000"/>
          </a:ln>
        </p:spPr>
      </p:pic>
      <p:grpSp>
        <p:nvGrpSpPr>
          <p:cNvPr id="318" name="AutoShape 3"/>
          <p:cNvGrpSpPr/>
          <p:nvPr/>
        </p:nvGrpSpPr>
        <p:grpSpPr>
          <a:xfrm>
            <a:off x="3006328" y="1919810"/>
            <a:ext cx="3726657" cy="809626"/>
            <a:chOff x="0" y="0"/>
            <a:chExt cx="4968875" cy="1079500"/>
          </a:xfrm>
        </p:grpSpPr>
        <p:sp>
          <p:nvSpPr>
            <p:cNvPr id="316" name="Rechthoek"/>
            <p:cNvSpPr/>
            <p:nvPr/>
          </p:nvSpPr>
          <p:spPr>
            <a:xfrm>
              <a:off x="0" y="0"/>
              <a:ext cx="4968875" cy="1079500"/>
            </a:xfrm>
            <a:prstGeom prst="rect">
              <a:avLst/>
            </a:prstGeom>
            <a:solidFill>
              <a:schemeClr val="accent1"/>
            </a:solidFill>
            <a:ln w="9525" cap="flat">
              <a:solidFill>
                <a:srgbClr val="000000"/>
              </a:solidFill>
              <a:prstDash val="solid"/>
              <a:miter lim="8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17" name="OR kan in beroep tegen het ontbreken…"/>
            <p:cNvSpPr txBox="1"/>
            <p:nvPr/>
          </p:nvSpPr>
          <p:spPr>
            <a:xfrm>
              <a:off x="374163" y="124255"/>
              <a:ext cx="4220554" cy="830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a:latin typeface="+mn-lt"/>
                  <a:ea typeface="+mn-ea"/>
                  <a:cs typeface="+mn-cs"/>
                  <a:sym typeface="Arial"/>
                </a:defRPr>
              </a:pPr>
              <a:r>
                <a:rPr sz="1200" dirty="0"/>
                <a:t>OR </a:t>
              </a:r>
              <a:r>
                <a:rPr sz="1200" dirty="0" err="1"/>
                <a:t>kan</a:t>
              </a:r>
              <a:r>
                <a:rPr sz="1200" dirty="0"/>
                <a:t> in </a:t>
              </a:r>
              <a:r>
                <a:rPr sz="1200" dirty="0" err="1"/>
                <a:t>beroep</a:t>
              </a:r>
              <a:r>
                <a:rPr sz="1200" dirty="0"/>
                <a:t> </a:t>
              </a:r>
              <a:r>
                <a:rPr sz="1200" dirty="0" err="1"/>
                <a:t>tegen</a:t>
              </a:r>
              <a:r>
                <a:rPr sz="1200" dirty="0"/>
                <a:t> het </a:t>
              </a:r>
              <a:r>
                <a:rPr sz="1200" dirty="0" err="1"/>
                <a:t>ontbreken</a:t>
              </a:r>
              <a:r>
                <a:rPr sz="1200" dirty="0"/>
                <a:t> </a:t>
              </a:r>
            </a:p>
            <a:p>
              <a:pPr algn="ctr">
                <a:defRPr sz="1600" b="1">
                  <a:latin typeface="+mn-lt"/>
                  <a:ea typeface="+mn-ea"/>
                  <a:cs typeface="+mn-cs"/>
                  <a:sym typeface="Arial"/>
                </a:defRPr>
              </a:pPr>
              <a:r>
                <a:rPr sz="1200" dirty="0"/>
                <a:t>van </a:t>
              </a:r>
              <a:r>
                <a:rPr sz="1200" dirty="0" err="1"/>
                <a:t>adviesaanvraag</a:t>
              </a:r>
              <a:r>
                <a:rPr sz="1200" dirty="0"/>
                <a:t> </a:t>
              </a:r>
              <a:r>
                <a:rPr sz="1200" dirty="0" err="1"/>
                <a:t>bij</a:t>
              </a:r>
              <a:r>
                <a:rPr sz="1200" dirty="0"/>
                <a:t> </a:t>
              </a:r>
            </a:p>
            <a:p>
              <a:pPr algn="ctr">
                <a:defRPr sz="1600" b="1">
                  <a:latin typeface="+mn-lt"/>
                  <a:ea typeface="+mn-ea"/>
                  <a:cs typeface="+mn-cs"/>
                  <a:sym typeface="Arial"/>
                </a:defRPr>
              </a:pPr>
              <a:r>
                <a:rPr sz="1200" dirty="0" err="1"/>
                <a:t>Ondernemingskamer</a:t>
              </a:r>
              <a:r>
                <a:rPr sz="1200" dirty="0"/>
                <a:t> </a:t>
              </a:r>
              <a:r>
                <a:rPr sz="1200" dirty="0" err="1"/>
                <a:t>Gerechtshof</a:t>
              </a:r>
              <a:r>
                <a:rPr sz="1200" dirty="0"/>
                <a:t> in Amsterdam</a:t>
              </a:r>
            </a:p>
          </p:txBody>
        </p:sp>
      </p:grpSp>
      <p:grpSp>
        <p:nvGrpSpPr>
          <p:cNvPr id="322" name="AutoShape 4"/>
          <p:cNvGrpSpPr/>
          <p:nvPr/>
        </p:nvGrpSpPr>
        <p:grpSpPr>
          <a:xfrm>
            <a:off x="2627596" y="1322785"/>
            <a:ext cx="432311" cy="529725"/>
            <a:chOff x="0" y="0"/>
            <a:chExt cx="576413" cy="706299"/>
          </a:xfrm>
        </p:grpSpPr>
        <p:sp>
          <p:nvSpPr>
            <p:cNvPr id="319" name="Vorm"/>
            <p:cNvSpPr/>
            <p:nvPr/>
          </p:nvSpPr>
          <p:spPr>
            <a:xfrm>
              <a:off x="0" y="0"/>
              <a:ext cx="576414" cy="706300"/>
            </a:xfrm>
            <a:custGeom>
              <a:avLst/>
              <a:gdLst/>
              <a:ahLst/>
              <a:cxnLst>
                <a:cxn ang="0">
                  <a:pos x="wd2" y="hd2"/>
                </a:cxn>
                <a:cxn ang="5400000">
                  <a:pos x="wd2" y="hd2"/>
                </a:cxn>
                <a:cxn ang="10800000">
                  <a:pos x="wd2" y="hd2"/>
                </a:cxn>
                <a:cxn ang="16200000">
                  <a:pos x="wd2" y="hd2"/>
                </a:cxn>
              </a:cxnLst>
              <a:rect l="0" t="0" r="r" b="b"/>
              <a:pathLst>
                <a:path w="19358" h="21600" extrusionOk="0">
                  <a:moveTo>
                    <a:pt x="5" y="7714"/>
                  </a:moveTo>
                  <a:cubicBezTo>
                    <a:pt x="5" y="10984"/>
                    <a:pt x="5175" y="13898"/>
                    <a:pt x="12907" y="14988"/>
                  </a:cubicBezTo>
                  <a:lnTo>
                    <a:pt x="12907" y="12783"/>
                  </a:lnTo>
                  <a:lnTo>
                    <a:pt x="19358" y="17633"/>
                  </a:lnTo>
                  <a:lnTo>
                    <a:pt x="12907" y="21600"/>
                  </a:lnTo>
                  <a:lnTo>
                    <a:pt x="12907" y="19396"/>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320" name="Vorm"/>
            <p:cNvSpPr/>
            <p:nvPr/>
          </p:nvSpPr>
          <p:spPr>
            <a:xfrm>
              <a:off x="0" y="0"/>
              <a:ext cx="576414" cy="324327"/>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defRPr>
                  <a:latin typeface="+mn-lt"/>
                  <a:ea typeface="+mn-ea"/>
                  <a:cs typeface="+mn-cs"/>
                  <a:sym typeface="Arial"/>
                </a:defRPr>
              </a:pPr>
              <a:endParaRPr sz="1725"/>
            </a:p>
          </p:txBody>
        </p:sp>
        <p:sp>
          <p:nvSpPr>
            <p:cNvPr id="321" name="Lijn"/>
            <p:cNvSpPr/>
            <p:nvPr/>
          </p:nvSpPr>
          <p:spPr>
            <a:xfrm>
              <a:off x="151" y="0"/>
              <a:ext cx="576263" cy="706300"/>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3"/>
                  </a:lnTo>
                  <a:lnTo>
                    <a:pt x="21600" y="17633"/>
                  </a:lnTo>
                  <a:lnTo>
                    <a:pt x="14400" y="21600"/>
                  </a:lnTo>
                  <a:lnTo>
                    <a:pt x="14400" y="19396"/>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525" cap="flat">
              <a:solidFill>
                <a:srgbClr val="000000"/>
              </a:solidFill>
              <a:prstDash val="solid"/>
              <a:miter lim="800000"/>
            </a:ln>
            <a:effectLst/>
          </p:spPr>
          <p:txBody>
            <a:bodyPr wrap="square" lIns="34289" tIns="34289" rIns="34289" bIns="34289" numCol="1" anchor="ctr">
              <a:noAutofit/>
            </a:bodyPr>
            <a:lstStyle/>
            <a:p>
              <a:pPr>
                <a:defRPr>
                  <a:latin typeface="+mn-lt"/>
                  <a:ea typeface="+mn-ea"/>
                  <a:cs typeface="+mn-cs"/>
                  <a:sym typeface="Arial"/>
                </a:defRPr>
              </a:pPr>
              <a:endParaRPr sz="1725"/>
            </a:p>
          </p:txBody>
        </p:sp>
      </p:grpSp>
      <p:grpSp>
        <p:nvGrpSpPr>
          <p:cNvPr id="328" name="AutoShape 5"/>
          <p:cNvGrpSpPr/>
          <p:nvPr/>
        </p:nvGrpSpPr>
        <p:grpSpPr>
          <a:xfrm>
            <a:off x="1391515" y="1299329"/>
            <a:ext cx="1107282" cy="1619252"/>
            <a:chOff x="0" y="0"/>
            <a:chExt cx="1476375" cy="2159001"/>
          </a:xfrm>
        </p:grpSpPr>
        <p:grpSp>
          <p:nvGrpSpPr>
            <p:cNvPr id="326" name="Groepeer"/>
            <p:cNvGrpSpPr/>
            <p:nvPr/>
          </p:nvGrpSpPr>
          <p:grpSpPr>
            <a:xfrm>
              <a:off x="0" y="0"/>
              <a:ext cx="1476375" cy="2159001"/>
              <a:chOff x="0" y="0"/>
              <a:chExt cx="1476375" cy="2159000"/>
            </a:xfrm>
          </p:grpSpPr>
          <p:sp>
            <p:nvSpPr>
              <p:cNvPr id="323"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1350" y="21600"/>
                    </a:moveTo>
                    <a:cubicBezTo>
                      <a:pt x="604" y="21600"/>
                      <a:pt x="0" y="21187"/>
                      <a:pt x="0" y="20677"/>
                    </a:cubicBezTo>
                    <a:cubicBezTo>
                      <a:pt x="0" y="20167"/>
                      <a:pt x="604" y="19754"/>
                      <a:pt x="1350" y="19754"/>
                    </a:cubicBezTo>
                    <a:lnTo>
                      <a:pt x="2700" y="19754"/>
                    </a:ln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close/>
                  </a:path>
                </a:pathLst>
              </a:custGeom>
              <a:solidFill>
                <a:srgbClr val="FFFF99"/>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24" name="Vorm"/>
              <p:cNvSpPr/>
              <p:nvPr/>
            </p:nvSpPr>
            <p:spPr>
              <a:xfrm>
                <a:off x="0" y="92271"/>
                <a:ext cx="369094" cy="20667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533"/>
                      <a:pt x="19182" y="964"/>
                      <a:pt x="16200" y="964"/>
                    </a:cubicBezTo>
                    <a:cubicBezTo>
                      <a:pt x="14709" y="964"/>
                      <a:pt x="13500" y="748"/>
                      <a:pt x="13500" y="482"/>
                    </a:cubicBezTo>
                    <a:cubicBezTo>
                      <a:pt x="13500" y="216"/>
                      <a:pt x="14709" y="0"/>
                      <a:pt x="16200" y="0"/>
                    </a:cubicBezTo>
                    <a:close/>
                    <a:moveTo>
                      <a:pt x="10800" y="20636"/>
                    </a:moveTo>
                    <a:cubicBezTo>
                      <a:pt x="10800" y="21168"/>
                      <a:pt x="8382" y="21600"/>
                      <a:pt x="5400" y="21600"/>
                    </a:cubicBezTo>
                    <a:cubicBezTo>
                      <a:pt x="2418" y="21600"/>
                      <a:pt x="0" y="21168"/>
                      <a:pt x="0" y="20636"/>
                    </a:cubicBezTo>
                    <a:cubicBezTo>
                      <a:pt x="0" y="20103"/>
                      <a:pt x="2418" y="19671"/>
                      <a:pt x="5400" y="19671"/>
                    </a:cubicBezTo>
                    <a:cubicBezTo>
                      <a:pt x="6891" y="19671"/>
                      <a:pt x="8100" y="19887"/>
                      <a:pt x="8100" y="20153"/>
                    </a:cubicBezTo>
                    <a:cubicBezTo>
                      <a:pt x="8100" y="20420"/>
                      <a:pt x="6891" y="20636"/>
                      <a:pt x="5400" y="20636"/>
                    </a:cubicBezTo>
                    <a:close/>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sp>
            <p:nvSpPr>
              <p:cNvPr id="325" name="Vorm"/>
              <p:cNvSpPr/>
              <p:nvPr/>
            </p:nvSpPr>
            <p:spPr>
              <a:xfrm>
                <a:off x="0" y="0"/>
                <a:ext cx="1476375" cy="2159000"/>
              </a:xfrm>
              <a:custGeom>
                <a:avLst/>
                <a:gdLst/>
                <a:ahLst/>
                <a:cxnLst>
                  <a:cxn ang="0">
                    <a:pos x="wd2" y="hd2"/>
                  </a:cxn>
                  <a:cxn ang="5400000">
                    <a:pos x="wd2" y="hd2"/>
                  </a:cxn>
                  <a:cxn ang="10800000">
                    <a:pos x="wd2" y="hd2"/>
                  </a:cxn>
                  <a:cxn ang="16200000">
                    <a:pos x="wd2" y="hd2"/>
                  </a:cxn>
                </a:cxnLst>
                <a:rect l="0" t="0" r="r" b="b"/>
                <a:pathLst>
                  <a:path w="21600" h="21600" extrusionOk="0">
                    <a:moveTo>
                      <a:pt x="2700" y="19754"/>
                    </a:moveTo>
                    <a:lnTo>
                      <a:pt x="2700" y="923"/>
                    </a:lnTo>
                    <a:cubicBezTo>
                      <a:pt x="2700" y="413"/>
                      <a:pt x="3304" y="0"/>
                      <a:pt x="4050" y="0"/>
                    </a:cubicBezTo>
                    <a:lnTo>
                      <a:pt x="20250" y="0"/>
                    </a:lnTo>
                    <a:cubicBezTo>
                      <a:pt x="20996" y="0"/>
                      <a:pt x="21600" y="413"/>
                      <a:pt x="21600" y="923"/>
                    </a:cubicBezTo>
                    <a:cubicBezTo>
                      <a:pt x="21600" y="1433"/>
                      <a:pt x="20996" y="1846"/>
                      <a:pt x="20250" y="1846"/>
                    </a:cubicBezTo>
                    <a:lnTo>
                      <a:pt x="18900" y="1846"/>
                    </a:lnTo>
                    <a:lnTo>
                      <a:pt x="18900" y="20677"/>
                    </a:lnTo>
                    <a:cubicBezTo>
                      <a:pt x="18900" y="21187"/>
                      <a:pt x="18296" y="21600"/>
                      <a:pt x="17550" y="21600"/>
                    </a:cubicBezTo>
                    <a:lnTo>
                      <a:pt x="1350" y="21600"/>
                    </a:lnTo>
                    <a:cubicBezTo>
                      <a:pt x="604" y="21600"/>
                      <a:pt x="0" y="21187"/>
                      <a:pt x="0" y="20677"/>
                    </a:cubicBezTo>
                    <a:cubicBezTo>
                      <a:pt x="0" y="20167"/>
                      <a:pt x="604" y="19754"/>
                      <a:pt x="1350" y="19754"/>
                    </a:cubicBezTo>
                    <a:close/>
                    <a:moveTo>
                      <a:pt x="4050" y="0"/>
                    </a:moveTo>
                    <a:cubicBezTo>
                      <a:pt x="4796" y="0"/>
                      <a:pt x="5400" y="413"/>
                      <a:pt x="5400" y="923"/>
                    </a:cubicBezTo>
                    <a:cubicBezTo>
                      <a:pt x="5400" y="1433"/>
                      <a:pt x="4796" y="1846"/>
                      <a:pt x="4050" y="1846"/>
                    </a:cubicBezTo>
                    <a:cubicBezTo>
                      <a:pt x="3677" y="1846"/>
                      <a:pt x="3375" y="1640"/>
                      <a:pt x="3375" y="1385"/>
                    </a:cubicBezTo>
                    <a:cubicBezTo>
                      <a:pt x="3375" y="1130"/>
                      <a:pt x="3677" y="923"/>
                      <a:pt x="4050" y="923"/>
                    </a:cubicBezTo>
                    <a:lnTo>
                      <a:pt x="5400" y="923"/>
                    </a:lnTo>
                    <a:moveTo>
                      <a:pt x="18900" y="1846"/>
                    </a:moveTo>
                    <a:lnTo>
                      <a:pt x="4050" y="1846"/>
                    </a:lnTo>
                    <a:moveTo>
                      <a:pt x="1350" y="19754"/>
                    </a:moveTo>
                    <a:cubicBezTo>
                      <a:pt x="1723" y="19754"/>
                      <a:pt x="2025" y="19960"/>
                      <a:pt x="2025" y="20215"/>
                    </a:cubicBezTo>
                    <a:cubicBezTo>
                      <a:pt x="2025" y="20470"/>
                      <a:pt x="1723" y="20677"/>
                      <a:pt x="1350" y="20677"/>
                    </a:cubicBezTo>
                    <a:lnTo>
                      <a:pt x="2700" y="20677"/>
                    </a:lnTo>
                    <a:moveTo>
                      <a:pt x="1350" y="21600"/>
                    </a:moveTo>
                    <a:cubicBezTo>
                      <a:pt x="2096" y="21600"/>
                      <a:pt x="2700" y="21187"/>
                      <a:pt x="2700" y="20677"/>
                    </a:cubicBezTo>
                    <a:lnTo>
                      <a:pt x="2700" y="19754"/>
                    </a:lnTo>
                  </a:path>
                </a:pathLst>
              </a:custGeom>
              <a:noFill/>
              <a:ln w="9525" cap="flat">
                <a:solidFill>
                  <a:srgbClr val="000000"/>
                </a:solidFill>
                <a:prstDash val="solid"/>
                <a:round/>
              </a:ln>
              <a:effectLst/>
            </p:spPr>
            <p:txBody>
              <a:bodyPr wrap="square" lIns="34289" tIns="34289" rIns="34289" bIns="34289" numCol="1" anchor="ctr">
                <a:noAutofit/>
              </a:bodyPr>
              <a:lstStyle/>
              <a:p>
                <a:pPr algn="ctr">
                  <a:defRPr>
                    <a:latin typeface="+mn-lt"/>
                    <a:ea typeface="+mn-ea"/>
                    <a:cs typeface="+mn-cs"/>
                    <a:sym typeface="Arial"/>
                  </a:defRPr>
                </a:pPr>
                <a:endParaRPr sz="1725"/>
              </a:p>
            </p:txBody>
          </p:sp>
        </p:grpSp>
        <p:sp>
          <p:nvSpPr>
            <p:cNvPr id="327" name="Er komt…"/>
            <p:cNvSpPr txBox="1"/>
            <p:nvPr/>
          </p:nvSpPr>
          <p:spPr>
            <a:xfrm>
              <a:off x="282082" y="587030"/>
              <a:ext cx="912213" cy="1077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numCol="1" anchor="ctr">
              <a:spAutoFit/>
            </a:bodyPr>
            <a:lstStyle/>
            <a:p>
              <a:pPr algn="ctr">
                <a:defRPr sz="1600" b="1" i="1">
                  <a:latin typeface="+mn-lt"/>
                  <a:ea typeface="+mn-ea"/>
                  <a:cs typeface="+mn-cs"/>
                  <a:sym typeface="Arial"/>
                </a:defRPr>
              </a:pPr>
              <a:r>
                <a:rPr sz="1200"/>
                <a:t>Er komt </a:t>
              </a:r>
            </a:p>
            <a:p>
              <a:pPr algn="ctr">
                <a:defRPr sz="1600" b="1" i="1">
                  <a:latin typeface="+mn-lt"/>
                  <a:ea typeface="+mn-ea"/>
                  <a:cs typeface="+mn-cs"/>
                  <a:sym typeface="Arial"/>
                </a:defRPr>
              </a:pPr>
              <a:r>
                <a:rPr sz="1200"/>
                <a:t>geen </a:t>
              </a:r>
            </a:p>
            <a:p>
              <a:pPr algn="ctr">
                <a:defRPr sz="1600" b="1" i="1">
                  <a:latin typeface="+mn-lt"/>
                  <a:ea typeface="+mn-ea"/>
                  <a:cs typeface="+mn-cs"/>
                  <a:sym typeface="Arial"/>
                </a:defRPr>
              </a:pPr>
              <a:r>
                <a:rPr sz="1200"/>
                <a:t>Advies</a:t>
              </a:r>
            </a:p>
            <a:p>
              <a:pPr algn="ctr">
                <a:defRPr sz="1600" b="1" i="1">
                  <a:latin typeface="+mn-lt"/>
                  <a:ea typeface="+mn-ea"/>
                  <a:cs typeface="+mn-cs"/>
                  <a:sym typeface="Arial"/>
                </a:defRPr>
              </a:pPr>
              <a:r>
                <a:rPr sz="1200"/>
                <a:t>aanvraag</a:t>
              </a:r>
            </a:p>
          </p:txBody>
        </p:sp>
      </p:grpSp>
    </p:spTree>
    <p:extLst>
      <p:ext uri="{BB962C8B-B14F-4D97-AF65-F5344CB8AC3E}">
        <p14:creationId xmlns:p14="http://schemas.microsoft.com/office/powerpoint/2010/main" val="3949608612"/>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l-NL" altLang="nl-NL" sz="3600" b="1" dirty="0"/>
              <a:t>De ondernemingsraad als onderhandelaar</a:t>
            </a:r>
            <a:endParaRPr lang="en-US" altLang="nl-NL" sz="3600" b="1" dirty="0"/>
          </a:p>
        </p:txBody>
      </p:sp>
      <p:sp>
        <p:nvSpPr>
          <p:cNvPr id="20483" name="Rectangle 3"/>
          <p:cNvSpPr>
            <a:spLocks noGrp="1" noChangeArrowheads="1"/>
          </p:cNvSpPr>
          <p:nvPr>
            <p:ph type="body" idx="1"/>
          </p:nvPr>
        </p:nvSpPr>
        <p:spPr/>
        <p:txBody>
          <a:bodyPr/>
          <a:lstStyle/>
          <a:p>
            <a:r>
              <a:rPr lang="nl-NL" altLang="nl-NL" sz="2400"/>
              <a:t>Het instemmingsrecht is geregeld in artikel 27.</a:t>
            </a:r>
          </a:p>
          <a:p>
            <a:endParaRPr lang="nl-NL" altLang="nl-NL" sz="2400"/>
          </a:p>
          <a:p>
            <a:r>
              <a:rPr lang="nl-NL" altLang="nl-NL" sz="2400"/>
              <a:t>De ondernemer behoeft in een aantal gevallen de instemming van de ondernemingsraad.</a:t>
            </a:r>
          </a:p>
          <a:p>
            <a:r>
              <a:rPr lang="nl-NL" altLang="nl-NL" sz="2400"/>
              <a:t>Ondernemer en ondernemingsraad onderhandelen totdat er een voorstel komt waar beiden zich in kunnen vinden.</a:t>
            </a:r>
          </a:p>
          <a:p>
            <a:r>
              <a:rPr lang="nl-NL" altLang="nl-NL" sz="2400"/>
              <a:t>Als de ondernemingsraad niet instemt, kan de ondernemer zijn voorstel niet invoeren of wijzigen.</a:t>
            </a:r>
          </a:p>
          <a:p>
            <a:endParaRPr lang="en-US"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48990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nl-NL" altLang="nl-NL" dirty="0"/>
              <a:t>Wanneer behoeft de bestuurder instemming van de OR?</a:t>
            </a:r>
          </a:p>
        </p:txBody>
      </p:sp>
      <p:sp>
        <p:nvSpPr>
          <p:cNvPr id="21508" name="Rectangle 3"/>
          <p:cNvSpPr>
            <a:spLocks noGrp="1" noChangeArrowheads="1"/>
          </p:cNvSpPr>
          <p:nvPr>
            <p:ph type="body" idx="1"/>
          </p:nvPr>
        </p:nvSpPr>
        <p:spPr/>
        <p:txBody>
          <a:bodyPr/>
          <a:lstStyle/>
          <a:p>
            <a:pPr eaLnBrk="1" hangingPunct="1"/>
            <a:r>
              <a:rPr lang="nl-NL" altLang="nl-NL" sz="2400" dirty="0"/>
              <a:t>De ondernemer behoeft in een aantal gevallen de instemming van de OR. </a:t>
            </a:r>
          </a:p>
          <a:p>
            <a:pPr eaLnBrk="1" hangingPunct="1"/>
            <a:r>
              <a:rPr lang="nl-NL" altLang="nl-NL" sz="2400" dirty="0"/>
              <a:t>Deze onderwerpen staan opgesomd in artikel 27.1:</a:t>
            </a:r>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413944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p:txBody>
          <a:bodyPr/>
          <a:lstStyle/>
          <a:p>
            <a:pPr marL="457200" indent="-457200" eaLnBrk="1" hangingPunct="1">
              <a:lnSpc>
                <a:spcPct val="120000"/>
              </a:lnSpc>
              <a:buFont typeface="Wingdings" pitchFamily="2" charset="2"/>
              <a:buNone/>
              <a:defRPr/>
            </a:pPr>
            <a:r>
              <a:rPr lang="nl-NL" sz="2400" dirty="0"/>
              <a:t>De ondernemer behoeft de instemming van de ondernemingsraad voor elk door hem voorgenomen besluit tot vaststelling, wijziging of intrekking van:</a:t>
            </a:r>
          </a:p>
          <a:p>
            <a:pPr marL="457200" indent="-457200" eaLnBrk="1" hangingPunct="1">
              <a:lnSpc>
                <a:spcPct val="120000"/>
              </a:lnSpc>
              <a:buFont typeface="Wingdings" pitchFamily="2" charset="2"/>
              <a:buAutoNum type="alphaLcPeriod"/>
              <a:defRPr/>
            </a:pPr>
            <a:r>
              <a:rPr lang="nl-NL" sz="2400" dirty="0"/>
              <a:t>een regeling met betrekking tot een pensioenverzekering, een winstdelingsregeling of een spaarregeling;</a:t>
            </a:r>
          </a:p>
          <a:p>
            <a:pPr marL="457200" indent="-457200" eaLnBrk="1" hangingPunct="1">
              <a:lnSpc>
                <a:spcPct val="120000"/>
              </a:lnSpc>
              <a:buFont typeface="Wingdings" pitchFamily="2" charset="2"/>
              <a:buAutoNum type="alphaLcPeriod"/>
              <a:defRPr/>
            </a:pPr>
            <a:r>
              <a:rPr lang="nl-NL" sz="2400" dirty="0"/>
              <a:t>een </a:t>
            </a:r>
            <a:r>
              <a:rPr lang="nl-NL" sz="2400" dirty="0" err="1"/>
              <a:t>arbeids</a:t>
            </a:r>
            <a:r>
              <a:rPr lang="nl-NL" sz="2400" dirty="0"/>
              <a:t>- en rusttijdenregeling of een vakantieregeling;</a:t>
            </a:r>
          </a:p>
          <a:p>
            <a:pPr eaLnBrk="1" hangingPunct="1">
              <a:defRPr/>
            </a:pPr>
            <a:endParaRPr 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505080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inhoud 2"/>
          <p:cNvSpPr>
            <a:spLocks noGrp="1"/>
          </p:cNvSpPr>
          <p:nvPr>
            <p:ph idx="1"/>
          </p:nvPr>
        </p:nvSpPr>
        <p:spPr/>
        <p:txBody>
          <a:bodyPr/>
          <a:lstStyle/>
          <a:p>
            <a:pPr marL="342900" lvl="1" indent="-342900">
              <a:buFontTx/>
              <a:buNone/>
            </a:pPr>
            <a:r>
              <a:rPr lang="nl-NL" altLang="nl-NL" sz="2400"/>
              <a:t>c. een belonings- of een functiewaarderingssysteem;</a:t>
            </a:r>
          </a:p>
          <a:p>
            <a:pPr marL="342900" lvl="1" indent="-342900">
              <a:buFontTx/>
              <a:buNone/>
            </a:pPr>
            <a:r>
              <a:rPr lang="nl-NL" altLang="nl-NL" sz="2400"/>
              <a:t>d. een regeling op het gebied van de arbeidsomstandigheden, het ziekteverzuim of het reintegratiebeleid;</a:t>
            </a:r>
          </a:p>
          <a:p>
            <a:pPr marL="342900" lvl="1" indent="-342900">
              <a:buFontTx/>
              <a:buNone/>
            </a:pPr>
            <a:r>
              <a:rPr lang="nl-NL" altLang="nl-NL" sz="2400"/>
              <a:t>e. een regeling op het gebied van het aanstellings-, ontslag- of bevorderingsbeleid;</a:t>
            </a:r>
          </a:p>
          <a:p>
            <a:pPr marL="342900" lvl="1" indent="-342900">
              <a:buFontTx/>
              <a:buNone/>
            </a:pPr>
            <a:r>
              <a:rPr lang="nl-NL" altLang="nl-NL" sz="2400"/>
              <a:t>f. een regeling op het gebied van de personeelsopleiding;</a:t>
            </a:r>
          </a:p>
          <a:p>
            <a:pPr marL="342900" lvl="1" indent="-342900">
              <a:buFontTx/>
              <a:buNone/>
            </a:pPr>
            <a:r>
              <a:rPr lang="nl-NL" altLang="nl-NL" sz="2400"/>
              <a:t>g. een regeling op het gebied van de personeelsbeoordeling;</a:t>
            </a:r>
          </a:p>
          <a:p>
            <a:pPr>
              <a:buFontTx/>
              <a:buNone/>
            </a:pPr>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364485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342900" lvl="1" indent="-342900">
              <a:buFontTx/>
              <a:buNone/>
              <a:defRPr/>
            </a:pPr>
            <a:r>
              <a:rPr lang="nl-NL" sz="2400" dirty="0"/>
              <a:t>h. een regeling op het gebied van het bedrijfsmaatschappelijk werk;</a:t>
            </a:r>
          </a:p>
          <a:p>
            <a:pPr marL="571500" lvl="1" indent="-571500">
              <a:buFontTx/>
              <a:buNone/>
              <a:defRPr/>
            </a:pPr>
            <a:r>
              <a:rPr lang="nl-NL" sz="2400" dirty="0"/>
              <a:t>i. een regeling op het gebied van het werkoverleg;</a:t>
            </a:r>
          </a:p>
          <a:p>
            <a:pPr marL="571500" lvl="1" indent="-571500">
              <a:buFontTx/>
              <a:buNone/>
              <a:defRPr/>
            </a:pPr>
            <a:r>
              <a:rPr lang="nl-NL" sz="2400" dirty="0"/>
              <a:t>j. een regeling op het gebied van de behandeling van klachten;</a:t>
            </a:r>
          </a:p>
          <a:p>
            <a:pPr marL="571500" lvl="1" indent="-571500">
              <a:buFontTx/>
              <a:buNone/>
              <a:defRPr/>
            </a:pPr>
            <a:r>
              <a:rPr lang="nl-NL" sz="2400" dirty="0"/>
              <a:t>k. een regeling omtrent het verwerken van alsmede de bescherming van de persoonsgegevens van de in de onderneming werkzame personen;</a:t>
            </a:r>
          </a:p>
          <a:p>
            <a:pPr lvl="1">
              <a:defRPr/>
            </a:pPr>
            <a:endParaRPr lang="nl-NL" sz="2400" dirty="0"/>
          </a:p>
          <a:p>
            <a:pPr>
              <a:buFontTx/>
              <a:buNone/>
              <a:defRPr/>
            </a:pPr>
            <a:endParaRPr lang="nl-NL" dirty="0"/>
          </a:p>
        </p:txBody>
      </p:sp>
      <p:sp>
        <p:nvSpPr>
          <p:cNvPr id="4" name="Tijdelijke aanduiding voor voettekst 3"/>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58545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inhoud 2"/>
          <p:cNvSpPr>
            <a:spLocks noGrp="1"/>
          </p:cNvSpPr>
          <p:nvPr>
            <p:ph idx="1"/>
          </p:nvPr>
        </p:nvSpPr>
        <p:spPr/>
        <p:txBody>
          <a:bodyPr/>
          <a:lstStyle/>
          <a:p>
            <a:pPr>
              <a:buFontTx/>
              <a:buNone/>
            </a:pPr>
            <a:r>
              <a:rPr lang="nl-NL" altLang="nl-NL" sz="2400"/>
              <a:t>l. een regeling inzake voorzieningen die gericht zijn op of geschikt zijn voor waarneming van of controle op aanwezigheid, gedrag of prestaties van de in de onderneming werkzame personen;</a:t>
            </a:r>
          </a:p>
          <a:p>
            <a:pPr>
              <a:buFontTx/>
              <a:buNone/>
            </a:pPr>
            <a:endParaRPr lang="nl-NL" altLang="nl-NL" sz="2400"/>
          </a:p>
          <a:p>
            <a:pPr>
              <a:buFontTx/>
              <a:buNone/>
            </a:pPr>
            <a:r>
              <a:rPr lang="nl-NL" altLang="nl-NL" sz="2400"/>
              <a:t>Een en ander voor zover betrekking hebbende op alle of een groep van de in de onderneming werkzame personen.</a:t>
            </a:r>
          </a:p>
          <a:p>
            <a:pPr>
              <a:buFontTx/>
              <a:buNone/>
            </a:pPr>
            <a:endParaRPr lang="nl-NL" altLang="nl-NL" sz="240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871913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nl-NL" altLang="nl-NL" sz="3600" dirty="0"/>
              <a:t>Uitbreiding instemmingsrecht (32)</a:t>
            </a:r>
          </a:p>
        </p:txBody>
      </p:sp>
      <p:sp>
        <p:nvSpPr>
          <p:cNvPr id="26628" name="Rectangle 3"/>
          <p:cNvSpPr>
            <a:spLocks noGrp="1" noChangeArrowheads="1"/>
          </p:cNvSpPr>
          <p:nvPr>
            <p:ph type="body" idx="1"/>
          </p:nvPr>
        </p:nvSpPr>
        <p:spPr/>
        <p:txBody>
          <a:bodyPr/>
          <a:lstStyle/>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55704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nl-NL" altLang="nl-NL" sz="3600"/>
              <a:t>In welke gevallen moet advies worden gevraagd?</a:t>
            </a:r>
          </a:p>
        </p:txBody>
      </p:sp>
      <p:sp>
        <p:nvSpPr>
          <p:cNvPr id="3076" name="Rectangle 3"/>
          <p:cNvSpPr>
            <a:spLocks noGrp="1" noChangeArrowheads="1"/>
          </p:cNvSpPr>
          <p:nvPr>
            <p:ph type="body" idx="1"/>
          </p:nvPr>
        </p:nvSpPr>
        <p:spPr/>
        <p:txBody>
          <a:bodyPr/>
          <a:lstStyle/>
          <a:p>
            <a:pPr marL="0" indent="0" eaLnBrk="1" hangingPunct="1">
              <a:buFontTx/>
              <a:buNone/>
              <a:defRPr/>
            </a:pPr>
            <a:r>
              <a:rPr lang="nl-NL" sz="2400" dirty="0"/>
              <a:t>In artikel 25.1 staat in welke gevallen de ondernemer aan de OR advies moet vragen. De WOR zegt het zo:</a:t>
            </a:r>
          </a:p>
          <a:p>
            <a:pPr marL="457200" indent="-457200" eaLnBrk="1" hangingPunct="1">
              <a:defRPr/>
            </a:pPr>
            <a:endParaRPr lang="nl-NL" sz="2400" dirty="0"/>
          </a:p>
          <a:p>
            <a:pPr marL="457200" indent="-457200" eaLnBrk="1" hangingPunct="1">
              <a:defRPr/>
            </a:pPr>
            <a:r>
              <a:rPr lang="nl-NL" sz="2400" dirty="0"/>
              <a:t>De OR wordt door de ondernemer in de gelegenheid gesteld advies uit te brengen over elk door hem voorgenomen besluit tot: </a:t>
            </a:r>
          </a:p>
          <a:p>
            <a:pPr marL="457200" indent="-457200" eaLnBrk="1" hangingPunct="1">
              <a:defRPr/>
            </a:pPr>
            <a:endParaRPr lang="nl-NL" sz="2400" dirty="0"/>
          </a:p>
          <a:p>
            <a:pPr marL="457200" indent="-457200" eaLnBrk="1" hangingPunct="1">
              <a:buFontTx/>
              <a:buNone/>
              <a:defRPr/>
            </a:pPr>
            <a:endParaRPr lang="nl-NL" sz="2400" dirty="0"/>
          </a:p>
          <a:p>
            <a:pPr eaLnBrk="1" hangingPunct="1">
              <a:defRPr/>
            </a:pPr>
            <a:endParaRPr 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2517730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nl-NL" altLang="nl-NL" sz="3600"/>
              <a:t>Wanneer geen instemmingsrecht?</a:t>
            </a:r>
          </a:p>
        </p:txBody>
      </p:sp>
      <p:sp>
        <p:nvSpPr>
          <p:cNvPr id="35844" name="Rectangle 3"/>
          <p:cNvSpPr>
            <a:spLocks noGrp="1" noChangeArrowheads="1"/>
          </p:cNvSpPr>
          <p:nvPr>
            <p:ph type="body" idx="1"/>
          </p:nvPr>
        </p:nvSpPr>
        <p:spPr/>
        <p:txBody>
          <a:bodyPr/>
          <a:lstStyle/>
          <a:p>
            <a:pPr eaLnBrk="1" hangingPunct="1"/>
            <a:r>
              <a:rPr lang="nl-NL" altLang="nl-NL" sz="2400"/>
              <a:t>Instemming van de OR is niet vereist als </a:t>
            </a:r>
            <a:r>
              <a:rPr lang="en-US" altLang="nl-NL" sz="2400"/>
              <a:t>de betrokken aangelegenheid voor de onderneming inhoudelijk is geregeld in de CAO.</a:t>
            </a:r>
          </a:p>
          <a:p>
            <a:pPr eaLnBrk="1" hangingPunct="1"/>
            <a:endParaRPr lang="nl-NL" altLang="nl-NL"/>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945465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nl-NL" altLang="nl-NL" sz="3600"/>
              <a:t>Geen instemming bereikt?</a:t>
            </a:r>
          </a:p>
        </p:txBody>
      </p:sp>
      <p:sp>
        <p:nvSpPr>
          <p:cNvPr id="36868" name="Rectangle 3"/>
          <p:cNvSpPr>
            <a:spLocks noGrp="1" noChangeArrowheads="1"/>
          </p:cNvSpPr>
          <p:nvPr>
            <p:ph type="body" idx="1"/>
          </p:nvPr>
        </p:nvSpPr>
        <p:spPr/>
        <p:txBody>
          <a:bodyPr/>
          <a:lstStyle/>
          <a:p>
            <a:pPr eaLnBrk="1" hangingPunct="1"/>
            <a:r>
              <a:rPr lang="en-US" altLang="nl-NL" sz="2400" dirty="0" err="1"/>
              <a:t>heeft</a:t>
            </a:r>
            <a:r>
              <a:rPr lang="en-US" altLang="nl-NL" sz="2400" dirty="0"/>
              <a:t> de </a:t>
            </a:r>
            <a:r>
              <a:rPr lang="en-US" altLang="nl-NL" sz="2400" dirty="0" err="1"/>
              <a:t>ondernemer</a:t>
            </a:r>
            <a:r>
              <a:rPr lang="en-US" altLang="nl-NL" sz="2400" dirty="0"/>
              <a:t> </a:t>
            </a:r>
            <a:r>
              <a:rPr lang="en-US" altLang="nl-NL" sz="2400" dirty="0" err="1"/>
              <a:t>voor</a:t>
            </a:r>
            <a:r>
              <a:rPr lang="en-US" altLang="nl-NL" sz="2400" dirty="0"/>
              <a:t> het </a:t>
            </a:r>
            <a:r>
              <a:rPr lang="en-US" altLang="nl-NL" sz="2400" dirty="0" err="1"/>
              <a:t>voorgenomen</a:t>
            </a:r>
            <a:r>
              <a:rPr lang="en-US" altLang="nl-NL" sz="2400" dirty="0"/>
              <a:t> </a:t>
            </a:r>
            <a:r>
              <a:rPr lang="en-US" altLang="nl-NL" sz="2400" dirty="0" err="1"/>
              <a:t>besluit</a:t>
            </a:r>
            <a:r>
              <a:rPr lang="en-US" altLang="nl-NL" sz="2400" dirty="0"/>
              <a:t> </a:t>
            </a:r>
            <a:r>
              <a:rPr lang="en-US" altLang="nl-NL" sz="2400" dirty="0" err="1"/>
              <a:t>geen</a:t>
            </a:r>
            <a:r>
              <a:rPr lang="en-US" altLang="nl-NL" sz="2400" dirty="0"/>
              <a:t> </a:t>
            </a:r>
            <a:r>
              <a:rPr lang="en-US" altLang="nl-NL" sz="2400" dirty="0" err="1"/>
              <a:t>instemming</a:t>
            </a:r>
            <a:r>
              <a:rPr lang="en-US" altLang="nl-NL" sz="2400" dirty="0"/>
              <a:t> van de OR </a:t>
            </a:r>
            <a:r>
              <a:rPr lang="en-US" altLang="nl-NL" sz="2400" dirty="0" err="1"/>
              <a:t>verkregen</a:t>
            </a:r>
            <a:r>
              <a:rPr lang="en-US" altLang="nl-NL" sz="2400" dirty="0"/>
              <a:t>, </a:t>
            </a:r>
            <a:r>
              <a:rPr lang="en-US" altLang="nl-NL" sz="2400" dirty="0" err="1"/>
              <a:t>dan</a:t>
            </a:r>
            <a:r>
              <a:rPr lang="en-US" altLang="nl-NL" sz="2400" dirty="0"/>
              <a:t> </a:t>
            </a:r>
            <a:r>
              <a:rPr lang="en-US" altLang="nl-NL" sz="2400" dirty="0" err="1"/>
              <a:t>kan</a:t>
            </a:r>
            <a:r>
              <a:rPr lang="en-US" altLang="nl-NL" sz="2400" dirty="0"/>
              <a:t> </a:t>
            </a:r>
            <a:r>
              <a:rPr lang="en-US" altLang="nl-NL" sz="2400" dirty="0" err="1"/>
              <a:t>hij</a:t>
            </a:r>
            <a:r>
              <a:rPr lang="en-US" altLang="nl-NL" sz="2400" dirty="0"/>
              <a:t> de </a:t>
            </a:r>
            <a:r>
              <a:rPr lang="en-US" altLang="nl-NL" sz="2400" dirty="0" err="1"/>
              <a:t>kantonrechter</a:t>
            </a:r>
            <a:r>
              <a:rPr lang="en-US" altLang="nl-NL" sz="2400" dirty="0"/>
              <a:t> </a:t>
            </a:r>
            <a:r>
              <a:rPr lang="en-US" altLang="nl-NL" sz="2400" dirty="0" err="1"/>
              <a:t>toestemming</a:t>
            </a:r>
            <a:r>
              <a:rPr lang="en-US" altLang="nl-NL" sz="2400" dirty="0"/>
              <a:t> </a:t>
            </a:r>
            <a:r>
              <a:rPr lang="en-US" altLang="nl-NL" sz="2400" dirty="0" err="1"/>
              <a:t>vragen</a:t>
            </a:r>
            <a:r>
              <a:rPr lang="en-US" altLang="nl-NL" sz="2400" dirty="0"/>
              <a:t> om het </a:t>
            </a:r>
            <a:r>
              <a:rPr lang="en-US" altLang="nl-NL" sz="2400" dirty="0" err="1"/>
              <a:t>besluit</a:t>
            </a:r>
            <a:r>
              <a:rPr lang="en-US" altLang="nl-NL" sz="2400" dirty="0"/>
              <a:t> </a:t>
            </a:r>
            <a:r>
              <a:rPr lang="en-US" altLang="nl-NL" sz="2400" dirty="0" err="1"/>
              <a:t>te</a:t>
            </a:r>
            <a:r>
              <a:rPr lang="en-US" altLang="nl-NL" sz="2400" dirty="0"/>
              <a:t> </a:t>
            </a:r>
            <a:r>
              <a:rPr lang="en-US" altLang="nl-NL" sz="2400" dirty="0" err="1"/>
              <a:t>nemen</a:t>
            </a:r>
            <a:r>
              <a:rPr lang="en-US" altLang="nl-NL" sz="2400" dirty="0"/>
              <a:t>; </a:t>
            </a:r>
          </a:p>
          <a:p>
            <a:pPr eaLnBrk="1" hangingPunct="1"/>
            <a:r>
              <a:rPr lang="nl-NL" altLang="nl-NL" sz="2400" dirty="0"/>
              <a:t>ook de OR kan naar de kantonrechter stappen om het geschil voor te leggen</a:t>
            </a:r>
          </a:p>
          <a:p>
            <a:pPr eaLnBrk="1" hangingPunct="1"/>
            <a:r>
              <a:rPr lang="nl-NL" altLang="nl-NL" sz="2400" dirty="0"/>
              <a:t>Partijen kunnen kiezen voor bemiddeling door de Bedrijfscommissie. Deze commissie pleegt hoor en wederhoor en komt met een voorstel. Sinds 2014 niet meer verplicht.</a:t>
            </a:r>
            <a:endParaRPr lang="en-US" altLang="nl-NL" sz="2400" dirty="0"/>
          </a:p>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094571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628650" y="1131094"/>
            <a:ext cx="7886700" cy="994172"/>
          </a:xfrm>
        </p:spPr>
        <p:txBody>
          <a:bodyPr anchor="ctr">
            <a:normAutofit/>
          </a:bodyPr>
          <a:lstStyle/>
          <a:p>
            <a:r>
              <a:rPr lang="nl-NL"/>
              <a:t>Instemmingsrecht (art, 27)</a:t>
            </a:r>
            <a:endParaRPr lang="nl-NL" dirty="0"/>
          </a:p>
        </p:txBody>
      </p:sp>
      <p:sp>
        <p:nvSpPr>
          <p:cNvPr id="2" name="Tijdelijke aanduiding voor inhoud 1"/>
          <p:cNvSpPr>
            <a:spLocks noGrp="1"/>
          </p:cNvSpPr>
          <p:nvPr>
            <p:ph sz="half" idx="1"/>
          </p:nvPr>
        </p:nvSpPr>
        <p:spPr>
          <a:xfrm>
            <a:off x="628650" y="2226469"/>
            <a:ext cx="3886200" cy="3263504"/>
          </a:xfrm>
        </p:spPr>
        <p:txBody>
          <a:bodyPr>
            <a:normAutofit lnSpcReduction="10000"/>
          </a:bodyPr>
          <a:lstStyle/>
          <a:p>
            <a:r>
              <a:rPr lang="nl-NL" altLang="nl-NL" sz="1350"/>
              <a:t>Personele regelingen / aangelegenheden</a:t>
            </a:r>
          </a:p>
          <a:p>
            <a:r>
              <a:rPr lang="nl-NL" altLang="nl-NL" sz="1350"/>
              <a:t>Pensioen, winstdeling, spaarregeling</a:t>
            </a:r>
          </a:p>
          <a:p>
            <a:r>
              <a:rPr lang="nl-NL" altLang="nl-NL" sz="1350"/>
              <a:t>Werktijden, vakantie</a:t>
            </a:r>
          </a:p>
          <a:p>
            <a:r>
              <a:rPr lang="nl-NL" altLang="nl-NL" sz="1350"/>
              <a:t>Beloning, functiewaardering, beoordeling</a:t>
            </a:r>
          </a:p>
          <a:p>
            <a:r>
              <a:rPr lang="nl-NL" altLang="nl-NL" sz="1350"/>
              <a:t>Veiligheid, gezondheid, ziekteverzuim, bedrijfsmaatschappelijk werk</a:t>
            </a:r>
          </a:p>
          <a:p>
            <a:r>
              <a:rPr lang="nl-NL" altLang="nl-NL" sz="1350"/>
              <a:t>Aanstelling, bevordering, ontslag, opleiding</a:t>
            </a:r>
          </a:p>
          <a:p>
            <a:r>
              <a:rPr lang="nl-NL" altLang="nl-NL" sz="1350"/>
              <a:t>Werkoverleg</a:t>
            </a:r>
          </a:p>
          <a:p>
            <a:r>
              <a:rPr lang="nl-NL" altLang="nl-NL" sz="1350"/>
              <a:t>Klachtenbehandeling</a:t>
            </a:r>
          </a:p>
          <a:p>
            <a:r>
              <a:rPr lang="nl-NL" altLang="nl-NL" sz="1350"/>
              <a:t>Bescherming/registratie van persoonsgegevens</a:t>
            </a:r>
          </a:p>
          <a:p>
            <a:r>
              <a:rPr lang="nl-NL" altLang="nl-NL" sz="1350"/>
              <a:t>Controle op aanwezigheid, gedrag, prestaties</a:t>
            </a:r>
          </a:p>
        </p:txBody>
      </p:sp>
      <p:pic>
        <p:nvPicPr>
          <p:cNvPr id="3" name="Tijdelijke aanduiding voor inhoud 2" descr="Tijdelijke aanduiding voor inhoud 2">
            <a:extLst>
              <a:ext uri="{FF2B5EF4-FFF2-40B4-BE49-F238E27FC236}">
                <a16:creationId xmlns:a16="http://schemas.microsoft.com/office/drawing/2014/main" id="{BFE41272-2C62-7913-B876-2EE08F27F348}"/>
              </a:ext>
            </a:extLst>
          </p:cNvPr>
          <p:cNvPicPr>
            <a:picLocks noChangeAspect="1"/>
          </p:cNvPicPr>
          <p:nvPr/>
        </p:nvPicPr>
        <p:blipFill>
          <a:blip r:embed="rId3"/>
          <a:srcRect t="7603" b="7603"/>
          <a:stretch>
            <a:fillRect/>
          </a:stretch>
        </p:blipFill>
        <p:spPr>
          <a:xfrm>
            <a:off x="5114539" y="2226469"/>
            <a:ext cx="2915423" cy="3263504"/>
          </a:xfrm>
          <a:prstGeom prst="rect">
            <a:avLst/>
          </a:prstGeom>
          <a:noFill/>
          <a:ln w="12700">
            <a:miter lim="400000"/>
          </a:ln>
        </p:spPr>
      </p:pic>
    </p:spTree>
    <p:extLst>
      <p:ext uri="{BB962C8B-B14F-4D97-AF65-F5344CB8AC3E}">
        <p14:creationId xmlns:p14="http://schemas.microsoft.com/office/powerpoint/2010/main" val="15228849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871662" y="1484711"/>
            <a:ext cx="4797029" cy="339328"/>
          </a:xfrm>
        </p:spPr>
        <p:txBody>
          <a:bodyPr>
            <a:normAutofit fontScale="90000"/>
          </a:bodyPr>
          <a:lstStyle/>
          <a:p>
            <a:pPr eaLnBrk="1" hangingPunct="1"/>
            <a:r>
              <a:rPr lang="nl-NL" sz="2100"/>
              <a:t>Instemming: wanneer niet?</a:t>
            </a:r>
          </a:p>
        </p:txBody>
      </p:sp>
      <p:sp>
        <p:nvSpPr>
          <p:cNvPr id="44034" name="Rectangle 3"/>
          <p:cNvSpPr>
            <a:spLocks noGrp="1" noChangeArrowheads="1"/>
          </p:cNvSpPr>
          <p:nvPr>
            <p:ph type="body" idx="1"/>
          </p:nvPr>
        </p:nvSpPr>
        <p:spPr>
          <a:xfrm>
            <a:off x="1871663" y="2187179"/>
            <a:ext cx="5829300" cy="3371850"/>
          </a:xfrm>
        </p:spPr>
        <p:txBody>
          <a:bodyPr/>
          <a:lstStyle/>
          <a:p>
            <a:pPr marL="142875" indent="-142875"/>
            <a:r>
              <a:rPr lang="nl-NL"/>
              <a:t>Geen instemming van de OR is nodig indien de kwestie al </a:t>
            </a:r>
            <a:r>
              <a:rPr lang="nl-NL" u="sng"/>
              <a:t>inhoudelijk</a:t>
            </a:r>
            <a:r>
              <a:rPr lang="nl-NL"/>
              <a:t> in de CAO is geregeld.</a:t>
            </a:r>
          </a:p>
          <a:p>
            <a:pPr marL="142875" indent="-142875"/>
            <a:endParaRPr lang="nl-NL"/>
          </a:p>
          <a:p>
            <a:pPr marL="142875" indent="-142875"/>
            <a:r>
              <a:rPr lang="nl-NL"/>
              <a:t>Wat is inhoudelijk?</a:t>
            </a:r>
          </a:p>
          <a:p>
            <a:pPr marL="142875" indent="-142875">
              <a:buNone/>
            </a:pPr>
            <a:endParaRPr lang="nl-NL"/>
          </a:p>
          <a:p>
            <a:pPr marL="142875" indent="-142875">
              <a:buNone/>
            </a:pPr>
            <a:endParaRPr lang="nl-NL"/>
          </a:p>
        </p:txBody>
      </p:sp>
    </p:spTree>
    <p:extLst>
      <p:ext uri="{BB962C8B-B14F-4D97-AF65-F5344CB8AC3E}">
        <p14:creationId xmlns:p14="http://schemas.microsoft.com/office/powerpoint/2010/main" val="40505259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900237" y="1107282"/>
            <a:ext cx="6100763" cy="1064419"/>
          </a:xfrm>
        </p:spPr>
        <p:txBody>
          <a:bodyPr/>
          <a:lstStyle/>
          <a:p>
            <a:pPr eaLnBrk="1" hangingPunct="1"/>
            <a:r>
              <a:rPr lang="nl-NL" sz="2100"/>
              <a:t>Van instemmingsaanvraag naar besluit</a:t>
            </a:r>
          </a:p>
        </p:txBody>
      </p:sp>
      <p:sp>
        <p:nvSpPr>
          <p:cNvPr id="45058" name="Rectangle 3"/>
          <p:cNvSpPr>
            <a:spLocks noGrp="1" noChangeArrowheads="1"/>
          </p:cNvSpPr>
          <p:nvPr>
            <p:ph type="body" idx="1"/>
          </p:nvPr>
        </p:nvSpPr>
        <p:spPr>
          <a:xfrm>
            <a:off x="1980010" y="2025255"/>
            <a:ext cx="5724525" cy="3355181"/>
          </a:xfrm>
        </p:spPr>
        <p:txBody>
          <a:bodyPr>
            <a:normAutofit fontScale="92500" lnSpcReduction="10000"/>
          </a:bodyPr>
          <a:lstStyle/>
          <a:p>
            <a:pPr eaLnBrk="1" hangingPunct="1">
              <a:lnSpc>
                <a:spcPct val="100000"/>
              </a:lnSpc>
            </a:pPr>
            <a:r>
              <a:rPr lang="nl-NL" sz="1350"/>
              <a:t>Schriftelijk voorleggen van het voorgenomen besluit.</a:t>
            </a:r>
          </a:p>
          <a:p>
            <a:pPr eaLnBrk="1" hangingPunct="1">
              <a:lnSpc>
                <a:spcPct val="100000"/>
              </a:lnSpc>
            </a:pPr>
            <a:endParaRPr lang="nl-NL" sz="1350"/>
          </a:p>
          <a:p>
            <a:pPr eaLnBrk="1" hangingPunct="1">
              <a:lnSpc>
                <a:spcPct val="100000"/>
              </a:lnSpc>
            </a:pPr>
            <a:r>
              <a:rPr lang="nl-NL" sz="1350"/>
              <a:t>Op zodanig moment dat het besluit van de OR van wezenlijke invloed kan zijn.</a:t>
            </a:r>
          </a:p>
          <a:p>
            <a:pPr eaLnBrk="1" hangingPunct="1">
              <a:lnSpc>
                <a:spcPct val="100000"/>
              </a:lnSpc>
              <a:buFont typeface="Times" pitchFamily="18" charset="0"/>
              <a:buNone/>
            </a:pPr>
            <a:endParaRPr lang="nl-NL" sz="1350"/>
          </a:p>
          <a:p>
            <a:pPr eaLnBrk="1" hangingPunct="1">
              <a:lnSpc>
                <a:spcPct val="100000"/>
              </a:lnSpc>
            </a:pPr>
            <a:r>
              <a:rPr lang="nl-NL" sz="1350"/>
              <a:t>Bevat beweegredenen en gevolgen. </a:t>
            </a:r>
          </a:p>
          <a:p>
            <a:pPr eaLnBrk="1" hangingPunct="1">
              <a:lnSpc>
                <a:spcPct val="100000"/>
              </a:lnSpc>
            </a:pPr>
            <a:endParaRPr lang="nl-NL" sz="1350"/>
          </a:p>
          <a:p>
            <a:pPr eaLnBrk="1" hangingPunct="1">
              <a:lnSpc>
                <a:spcPct val="100000"/>
              </a:lnSpc>
            </a:pPr>
            <a:r>
              <a:rPr lang="nl-NL" sz="1350"/>
              <a:t>Tenminste eenmaal overleg in een overlegvergadering.</a:t>
            </a:r>
          </a:p>
          <a:p>
            <a:pPr eaLnBrk="1" hangingPunct="1">
              <a:lnSpc>
                <a:spcPct val="100000"/>
              </a:lnSpc>
            </a:pPr>
            <a:endParaRPr lang="nl-NL" sz="1350"/>
          </a:p>
          <a:p>
            <a:pPr eaLnBrk="1" hangingPunct="1">
              <a:lnSpc>
                <a:spcPct val="100000"/>
              </a:lnSpc>
            </a:pPr>
            <a:r>
              <a:rPr lang="nl-NL" sz="1350"/>
              <a:t>OR deelt schriftelijk en gemotiveerd zijn besluit aan de ondernemer mee.</a:t>
            </a:r>
          </a:p>
          <a:p>
            <a:pPr eaLnBrk="1" hangingPunct="1">
              <a:lnSpc>
                <a:spcPct val="100000"/>
              </a:lnSpc>
            </a:pPr>
            <a:endParaRPr lang="nl-NL" sz="1350"/>
          </a:p>
          <a:p>
            <a:pPr eaLnBrk="1" hangingPunct="1">
              <a:lnSpc>
                <a:spcPct val="100000"/>
              </a:lnSpc>
            </a:pPr>
            <a:r>
              <a:rPr lang="nl-NL" sz="1350"/>
              <a:t>Als OR instemming geeft: ondernemer deelt schriftelijk de ingangsdatum van het besluit aan de OR mee.</a:t>
            </a:r>
          </a:p>
        </p:txBody>
      </p:sp>
    </p:spTree>
    <p:extLst>
      <p:ext uri="{BB962C8B-B14F-4D97-AF65-F5344CB8AC3E}">
        <p14:creationId xmlns:p14="http://schemas.microsoft.com/office/powerpoint/2010/main" val="34273694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sz="half" idx="1"/>
          </p:nvPr>
        </p:nvSpPr>
        <p:spPr>
          <a:xfrm>
            <a:off x="1871664" y="1593058"/>
            <a:ext cx="2970610" cy="3450431"/>
          </a:xfrm>
        </p:spPr>
        <p:txBody>
          <a:bodyPr/>
          <a:lstStyle/>
          <a:p>
            <a:pPr eaLnBrk="1" hangingPunct="1">
              <a:lnSpc>
                <a:spcPct val="100000"/>
              </a:lnSpc>
              <a:buFont typeface="Times" pitchFamily="18" charset="0"/>
              <a:buNone/>
            </a:pPr>
            <a:r>
              <a:rPr lang="nl-NL" sz="1050" b="1"/>
              <a:t>Adviesrecht</a:t>
            </a:r>
          </a:p>
          <a:p>
            <a:pPr eaLnBrk="1" hangingPunct="1">
              <a:lnSpc>
                <a:spcPct val="100000"/>
              </a:lnSpc>
              <a:buSzPct val="85000"/>
              <a:buFont typeface="Verdana" pitchFamily="34" charset="0"/>
              <a:buChar char="●"/>
            </a:pPr>
            <a:r>
              <a:rPr lang="nl-NL" sz="1200"/>
              <a:t>OR ontvangt voorgenomen besluit;</a:t>
            </a:r>
          </a:p>
          <a:p>
            <a:pPr eaLnBrk="1" hangingPunct="1">
              <a:lnSpc>
                <a:spcPct val="100000"/>
              </a:lnSpc>
              <a:buSzPct val="85000"/>
              <a:buFont typeface="Verdana" pitchFamily="34" charset="0"/>
              <a:buChar char="●"/>
            </a:pPr>
            <a:r>
              <a:rPr lang="nl-NL" sz="1200"/>
              <a:t>OR-vergadering;</a:t>
            </a:r>
          </a:p>
          <a:p>
            <a:pPr eaLnBrk="1" hangingPunct="1">
              <a:lnSpc>
                <a:spcPct val="100000"/>
              </a:lnSpc>
              <a:buSzPct val="85000"/>
              <a:buFont typeface="Verdana" pitchFamily="34" charset="0"/>
              <a:buChar char="●"/>
            </a:pPr>
            <a:r>
              <a:rPr lang="nl-NL" sz="1200"/>
              <a:t>OV-vergadering;</a:t>
            </a:r>
          </a:p>
          <a:p>
            <a:pPr eaLnBrk="1" hangingPunct="1">
              <a:lnSpc>
                <a:spcPct val="100000"/>
              </a:lnSpc>
              <a:buSzPct val="85000"/>
              <a:buFont typeface="Verdana" pitchFamily="34" charset="0"/>
              <a:buChar char="●"/>
            </a:pPr>
            <a:r>
              <a:rPr lang="nl-NL" sz="1200"/>
              <a:t>OR adviseert positief of negatief</a:t>
            </a:r>
          </a:p>
          <a:p>
            <a:pPr eaLnBrk="1" hangingPunct="1">
              <a:lnSpc>
                <a:spcPct val="100000"/>
              </a:lnSpc>
              <a:buSzPct val="85000"/>
              <a:buFont typeface="Verdana" pitchFamily="34" charset="0"/>
              <a:buChar char="●"/>
            </a:pPr>
            <a:r>
              <a:rPr lang="nl-NL" sz="1200"/>
              <a:t>indien positief: bestuurder kan besluit nemen &amp; uitvoeren &amp; informeert OR;</a:t>
            </a:r>
          </a:p>
          <a:p>
            <a:pPr eaLnBrk="1" hangingPunct="1">
              <a:lnSpc>
                <a:spcPct val="100000"/>
              </a:lnSpc>
              <a:buSzPct val="85000"/>
              <a:buFont typeface="Verdana" pitchFamily="34" charset="0"/>
              <a:buChar char="●"/>
            </a:pPr>
            <a:r>
              <a:rPr lang="nl-NL" sz="1200"/>
              <a:t>indien negatief: bestuurder kan besluit nemen (wel motiveren), moet een maand wachten met uitvoering. OR kan besluiten naar de Ondernemingskamer te stappen.</a:t>
            </a:r>
          </a:p>
        </p:txBody>
      </p:sp>
      <p:sp>
        <p:nvSpPr>
          <p:cNvPr id="46082" name="Rectangle 3"/>
          <p:cNvSpPr>
            <a:spLocks noGrp="1" noChangeArrowheads="1"/>
          </p:cNvSpPr>
          <p:nvPr>
            <p:ph type="body" sz="half" idx="2"/>
          </p:nvPr>
        </p:nvSpPr>
        <p:spPr>
          <a:xfrm>
            <a:off x="4895851" y="1593058"/>
            <a:ext cx="2970610" cy="3450431"/>
          </a:xfrm>
        </p:spPr>
        <p:txBody>
          <a:bodyPr/>
          <a:lstStyle/>
          <a:p>
            <a:pPr marL="142875" indent="-142875">
              <a:lnSpc>
                <a:spcPct val="100000"/>
              </a:lnSpc>
              <a:buNone/>
            </a:pPr>
            <a:r>
              <a:rPr lang="nl-NL" sz="1050" b="1"/>
              <a:t>Instemmingsrecht</a:t>
            </a:r>
          </a:p>
          <a:p>
            <a:pPr marL="142875" indent="-142875">
              <a:lnSpc>
                <a:spcPct val="100000"/>
              </a:lnSpc>
              <a:buSzPct val="80000"/>
              <a:buFont typeface="Verdana" pitchFamily="34" charset="0"/>
              <a:buChar char="●"/>
            </a:pPr>
            <a:r>
              <a:rPr lang="nl-NL" sz="1200"/>
              <a:t>OR ontvangt voorgenomen besluit;</a:t>
            </a:r>
          </a:p>
          <a:p>
            <a:pPr marL="142875" indent="-142875">
              <a:lnSpc>
                <a:spcPct val="100000"/>
              </a:lnSpc>
              <a:buSzPct val="80000"/>
              <a:buFont typeface="Verdana" pitchFamily="34" charset="0"/>
              <a:buChar char="●"/>
            </a:pPr>
            <a:r>
              <a:rPr lang="nl-NL" sz="1200"/>
              <a:t>OR-vergadering;</a:t>
            </a:r>
          </a:p>
          <a:p>
            <a:pPr marL="142875" indent="-142875">
              <a:lnSpc>
                <a:spcPct val="100000"/>
              </a:lnSpc>
              <a:buSzPct val="80000"/>
              <a:buFont typeface="Verdana" pitchFamily="34" charset="0"/>
              <a:buChar char="●"/>
            </a:pPr>
            <a:r>
              <a:rPr lang="nl-NL" sz="1200"/>
              <a:t>OV-vergadering;</a:t>
            </a:r>
          </a:p>
          <a:p>
            <a:pPr marL="142875" indent="-142875">
              <a:lnSpc>
                <a:spcPct val="100000"/>
              </a:lnSpc>
              <a:buSzPct val="80000"/>
              <a:buFont typeface="Verdana" pitchFamily="34" charset="0"/>
              <a:buChar char="●"/>
            </a:pPr>
            <a:r>
              <a:rPr lang="nl-NL" sz="1200"/>
              <a:t>OR stemt in: bestuurder kan besluit nemen &amp; uitvoeren &amp; informeert OR;</a:t>
            </a:r>
          </a:p>
          <a:p>
            <a:pPr marL="142875" indent="-142875">
              <a:lnSpc>
                <a:spcPct val="100000"/>
              </a:lnSpc>
              <a:buSzPct val="80000"/>
              <a:buFont typeface="Verdana" pitchFamily="34" charset="0"/>
              <a:buChar char="●"/>
            </a:pPr>
            <a:r>
              <a:rPr lang="nl-NL" sz="1200"/>
              <a:t>OR stemt niet in: bestuurder kan de rechter (na bemiddeling en advies van de Bedrijfs-commissie) om vervangende toestemming vragen.</a:t>
            </a:r>
          </a:p>
          <a:p>
            <a:pPr marL="142875" indent="-142875">
              <a:lnSpc>
                <a:spcPct val="100000"/>
              </a:lnSpc>
              <a:buSzPct val="80000"/>
              <a:buFont typeface="Verdana" pitchFamily="34" charset="0"/>
              <a:buChar char="●"/>
            </a:pPr>
            <a:r>
              <a:rPr lang="nl-NL" sz="1200"/>
              <a:t>OR stemt niet in en bestuurder besluit toch: OR kan de nietigheid van het besluit in roepen. Bestuurder kan vervangende toestemming aan rechter vragen.</a:t>
            </a:r>
          </a:p>
        </p:txBody>
      </p:sp>
    </p:spTree>
    <p:extLst>
      <p:ext uri="{BB962C8B-B14F-4D97-AF65-F5344CB8AC3E}">
        <p14:creationId xmlns:p14="http://schemas.microsoft.com/office/powerpoint/2010/main" val="21070376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763316" y="1376364"/>
            <a:ext cx="6237684" cy="411956"/>
          </a:xfrm>
        </p:spPr>
        <p:txBody>
          <a:bodyPr/>
          <a:lstStyle/>
          <a:p>
            <a:pPr eaLnBrk="1" hangingPunct="1"/>
            <a:r>
              <a:rPr lang="nl-NL" sz="2100"/>
              <a:t>Besluitvormingsproces volgens de WOR</a:t>
            </a:r>
          </a:p>
        </p:txBody>
      </p:sp>
      <p:grpSp>
        <p:nvGrpSpPr>
          <p:cNvPr id="49154" name="Group 3"/>
          <p:cNvGrpSpPr>
            <a:grpSpLocks/>
          </p:cNvGrpSpPr>
          <p:nvPr/>
        </p:nvGrpSpPr>
        <p:grpSpPr bwMode="auto">
          <a:xfrm>
            <a:off x="1694261" y="1701404"/>
            <a:ext cx="6306740" cy="3758804"/>
            <a:chOff x="288" y="720"/>
            <a:chExt cx="5297" cy="3157"/>
          </a:xfrm>
        </p:grpSpPr>
        <p:sp>
          <p:nvSpPr>
            <p:cNvPr id="49155" name="Text Box 4"/>
            <p:cNvSpPr txBox="1">
              <a:spLocks noChangeArrowheads="1"/>
            </p:cNvSpPr>
            <p:nvPr/>
          </p:nvSpPr>
          <p:spPr bwMode="auto">
            <a:xfrm>
              <a:off x="295" y="1263"/>
              <a:ext cx="2086" cy="719"/>
            </a:xfrm>
            <a:prstGeom prst="rect">
              <a:avLst/>
            </a:prstGeom>
            <a:solidFill>
              <a:srgbClr val="EAEAEA"/>
            </a:solidFill>
            <a:ln w="12700">
              <a:solidFill>
                <a:schemeClr val="tx1"/>
              </a:solidFill>
              <a:miter lim="800000"/>
              <a:headEnd/>
              <a:tailEnd/>
            </a:ln>
          </p:spPr>
          <p:txBody>
            <a:bodyPr lIns="67500" tIns="35100" rIns="67500" bIns="35100">
              <a:spAutoFit/>
            </a:bodyPr>
            <a:lstStyle/>
            <a:p>
              <a:pPr eaLnBrk="0" hangingPunct="0">
                <a:spcBef>
                  <a:spcPct val="50000"/>
                </a:spcBef>
              </a:pPr>
              <a:r>
                <a:rPr lang="nl-NL" sz="1500">
                  <a:latin typeface="Arial" charset="0"/>
                  <a:ea typeface="ＭＳ Ｐゴシック" pitchFamily="34" charset="-128"/>
                </a:rPr>
                <a:t>Art. 24 WOR:</a:t>
              </a:r>
            </a:p>
            <a:p>
              <a:pPr eaLnBrk="0" hangingPunct="0">
                <a:spcBef>
                  <a:spcPct val="50000"/>
                </a:spcBef>
                <a:buFontTx/>
                <a:buChar char="-"/>
              </a:pPr>
              <a:r>
                <a:rPr lang="nl-NL" sz="1200">
                  <a:latin typeface="Arial" charset="0"/>
                  <a:ea typeface="ＭＳ Ｐゴシック" pitchFamily="34" charset="-128"/>
                </a:rPr>
                <a:t>algemene gang van zaken</a:t>
              </a:r>
            </a:p>
            <a:p>
              <a:pPr eaLnBrk="0" hangingPunct="0">
                <a:spcBef>
                  <a:spcPct val="50000"/>
                </a:spcBef>
                <a:buFontTx/>
                <a:buChar char="-"/>
              </a:pPr>
              <a:r>
                <a:rPr lang="nl-NL" sz="1200">
                  <a:latin typeface="Arial" charset="0"/>
                  <a:ea typeface="ＭＳ Ｐゴシック" pitchFamily="34" charset="-128"/>
                </a:rPr>
                <a:t>afspraken over betrokkenheid OR</a:t>
              </a:r>
            </a:p>
          </p:txBody>
        </p:sp>
        <p:sp>
          <p:nvSpPr>
            <p:cNvPr id="111621" name="Text Box 5"/>
            <p:cNvSpPr txBox="1">
              <a:spLocks noChangeArrowheads="1"/>
            </p:cNvSpPr>
            <p:nvPr/>
          </p:nvSpPr>
          <p:spPr bwMode="auto">
            <a:xfrm>
              <a:off x="288" y="720"/>
              <a:ext cx="2086" cy="253"/>
            </a:xfrm>
            <a:prstGeom prst="rect">
              <a:avLst/>
            </a:prstGeom>
            <a:noFill/>
            <a:ln w="12700" algn="ctr">
              <a:noFill/>
              <a:miter lim="800000"/>
              <a:headEnd/>
              <a:tailEnd/>
            </a:ln>
            <a:effectLst/>
          </p:spPr>
          <p:txBody>
            <a:bodyPr lIns="67500" tIns="35100" rIns="67500" bIns="35100">
              <a:spAutoFit/>
            </a:bodyPr>
            <a:lstStyle/>
            <a:p>
              <a:pPr algn="ctr" eaLnBrk="0" hangingPunct="0">
                <a:spcBef>
                  <a:spcPct val="50000"/>
                </a:spcBef>
                <a:defRPr/>
              </a:pPr>
              <a:r>
                <a:rPr lang="nl-NL" sz="1500">
                  <a:effectLst>
                    <a:outerShdw blurRad="38100" dist="38100" dir="2700000" algn="tl">
                      <a:srgbClr val="C0C0C0"/>
                    </a:outerShdw>
                  </a:effectLst>
                  <a:latin typeface="Arial" charset="0"/>
                  <a:ea typeface="ＭＳ Ｐゴシック" pitchFamily="34" charset="-128"/>
                </a:rPr>
                <a:t>Wettelijk kader:</a:t>
              </a:r>
            </a:p>
          </p:txBody>
        </p:sp>
        <p:sp>
          <p:nvSpPr>
            <p:cNvPr id="111622" name="Text Box 6"/>
            <p:cNvSpPr txBox="1">
              <a:spLocks noChangeArrowheads="1"/>
            </p:cNvSpPr>
            <p:nvPr/>
          </p:nvSpPr>
          <p:spPr bwMode="auto">
            <a:xfrm>
              <a:off x="2256" y="720"/>
              <a:ext cx="1859" cy="253"/>
            </a:xfrm>
            <a:prstGeom prst="rect">
              <a:avLst/>
            </a:prstGeom>
            <a:noFill/>
            <a:ln w="12700" algn="ctr">
              <a:noFill/>
              <a:miter lim="800000"/>
              <a:headEnd/>
              <a:tailEnd/>
            </a:ln>
            <a:effectLst/>
          </p:spPr>
          <p:txBody>
            <a:bodyPr lIns="67500" tIns="35100" rIns="67500" bIns="35100">
              <a:spAutoFit/>
            </a:bodyPr>
            <a:lstStyle/>
            <a:p>
              <a:pPr algn="ctr" eaLnBrk="0" hangingPunct="0">
                <a:spcBef>
                  <a:spcPct val="50000"/>
                </a:spcBef>
                <a:defRPr/>
              </a:pPr>
              <a:r>
                <a:rPr lang="nl-NL" sz="1500">
                  <a:effectLst>
                    <a:outerShdw blurRad="38100" dist="38100" dir="2700000" algn="tl">
                      <a:srgbClr val="C0C0C0"/>
                    </a:outerShdw>
                  </a:effectLst>
                  <a:latin typeface="Arial" charset="0"/>
                  <a:ea typeface="ＭＳ Ｐゴシック" pitchFamily="34" charset="-128"/>
                </a:rPr>
                <a:t>Besluitvorming:</a:t>
              </a:r>
            </a:p>
          </p:txBody>
        </p:sp>
        <p:sp>
          <p:nvSpPr>
            <p:cNvPr id="111623" name="Text Box 7"/>
            <p:cNvSpPr txBox="1">
              <a:spLocks noChangeArrowheads="1"/>
            </p:cNvSpPr>
            <p:nvPr/>
          </p:nvSpPr>
          <p:spPr bwMode="auto">
            <a:xfrm>
              <a:off x="4224" y="720"/>
              <a:ext cx="1361" cy="253"/>
            </a:xfrm>
            <a:prstGeom prst="rect">
              <a:avLst/>
            </a:prstGeom>
            <a:noFill/>
            <a:ln w="12700" algn="ctr">
              <a:noFill/>
              <a:miter lim="800000"/>
              <a:headEnd/>
              <a:tailEnd/>
            </a:ln>
            <a:effectLst/>
          </p:spPr>
          <p:txBody>
            <a:bodyPr lIns="67500" tIns="35100" rIns="67500" bIns="35100">
              <a:spAutoFit/>
            </a:bodyPr>
            <a:lstStyle/>
            <a:p>
              <a:pPr algn="ctr" eaLnBrk="0" hangingPunct="0">
                <a:spcBef>
                  <a:spcPct val="50000"/>
                </a:spcBef>
                <a:defRPr/>
              </a:pPr>
              <a:r>
                <a:rPr lang="nl-NL" sz="1500">
                  <a:effectLst>
                    <a:outerShdw blurRad="38100" dist="38100" dir="2700000" algn="tl">
                      <a:srgbClr val="C0C0C0"/>
                    </a:outerShdw>
                  </a:effectLst>
                  <a:latin typeface="Arial" charset="0"/>
                  <a:ea typeface="ＭＳ Ｐゴシック" pitchFamily="34" charset="-128"/>
                </a:rPr>
                <a:t>Interventies:</a:t>
              </a:r>
            </a:p>
          </p:txBody>
        </p:sp>
        <p:sp>
          <p:nvSpPr>
            <p:cNvPr id="111624" name="AutoShape 8"/>
            <p:cNvSpPr>
              <a:spLocks noChangeArrowheads="1"/>
            </p:cNvSpPr>
            <p:nvPr/>
          </p:nvSpPr>
          <p:spPr bwMode="auto">
            <a:xfrm>
              <a:off x="4286" y="912"/>
              <a:ext cx="1270" cy="841"/>
            </a:xfrm>
            <a:prstGeom prst="downArrowCallout">
              <a:avLst>
                <a:gd name="adj1" fmla="val 41915"/>
                <a:gd name="adj2" fmla="val 34342"/>
                <a:gd name="adj3" fmla="val 25759"/>
                <a:gd name="adj4" fmla="val 52907"/>
              </a:avLst>
            </a:prstGeom>
            <a:solidFill>
              <a:srgbClr val="EAEAEA"/>
            </a:solidFill>
            <a:ln w="12700" algn="ctr">
              <a:solidFill>
                <a:schemeClr val="tx1"/>
              </a:solidFill>
              <a:miter lim="800000"/>
              <a:headEnd/>
              <a:tailEnd/>
            </a:ln>
            <a:effectLst/>
          </p:spPr>
          <p:txBody>
            <a:bodyPr lIns="67500" tIns="35100" rIns="67500" bIns="35100" anchor="ctr">
              <a:spAutoFit/>
            </a:bodyPr>
            <a:lstStyle/>
            <a:p>
              <a:pPr algn="ctr" eaLnBrk="0" hangingPunct="0">
                <a:defRPr/>
              </a:pPr>
              <a:r>
                <a:rPr lang="nl-NL" sz="1500">
                  <a:effectLst>
                    <a:outerShdw blurRad="38100" dist="38100" dir="2700000" algn="tl">
                      <a:srgbClr val="FFFFFF"/>
                    </a:outerShdw>
                  </a:effectLst>
                  <a:latin typeface="Arial" charset="0"/>
                  <a:ea typeface="ＭＳ Ｐゴシック" pitchFamily="34" charset="-128"/>
                </a:rPr>
                <a:t>overleg</a:t>
              </a:r>
            </a:p>
            <a:p>
              <a:pPr algn="ctr" eaLnBrk="0" hangingPunct="0">
                <a:defRPr/>
              </a:pPr>
              <a:endParaRPr lang="nl-NL" sz="1500">
                <a:effectLst>
                  <a:outerShdw blurRad="38100" dist="38100" dir="2700000" algn="tl">
                    <a:srgbClr val="FFFFFF"/>
                  </a:outerShdw>
                </a:effectLst>
                <a:latin typeface="Arial" charset="0"/>
                <a:ea typeface="ＭＳ Ｐゴシック" pitchFamily="34" charset="-128"/>
              </a:endParaRPr>
            </a:p>
          </p:txBody>
        </p:sp>
        <p:sp>
          <p:nvSpPr>
            <p:cNvPr id="111625" name="Text Box 9"/>
            <p:cNvSpPr txBox="1">
              <a:spLocks noChangeArrowheads="1"/>
            </p:cNvSpPr>
            <p:nvPr/>
          </p:nvSpPr>
          <p:spPr bwMode="auto">
            <a:xfrm>
              <a:off x="294" y="2119"/>
              <a:ext cx="2087" cy="486"/>
            </a:xfrm>
            <a:prstGeom prst="rect">
              <a:avLst/>
            </a:prstGeom>
            <a:solidFill>
              <a:srgbClr val="EAEAEA"/>
            </a:solidFill>
            <a:ln w="12700" algn="ctr">
              <a:solidFill>
                <a:schemeClr val="tx1"/>
              </a:solidFill>
              <a:miter lim="800000"/>
              <a:headEnd/>
              <a:tailEnd/>
            </a:ln>
            <a:effectLst/>
          </p:spPr>
          <p:txBody>
            <a:bodyPr lIns="67500" tIns="35100" rIns="67500" bIns="35100">
              <a:spAutoFit/>
            </a:bodyPr>
            <a:lstStyle/>
            <a:p>
              <a:pPr eaLnBrk="0" hangingPunct="0">
                <a:spcBef>
                  <a:spcPct val="50000"/>
                </a:spcBef>
                <a:defRPr/>
              </a:pPr>
              <a:r>
                <a:rPr lang="nl-NL" sz="1500">
                  <a:effectLst>
                    <a:outerShdw blurRad="38100" dist="38100" dir="2700000" algn="tl">
                      <a:srgbClr val="FFFFFF"/>
                    </a:outerShdw>
                  </a:effectLst>
                  <a:latin typeface="Arial" charset="0"/>
                  <a:ea typeface="ＭＳ Ｐゴシック" pitchFamily="34" charset="-128"/>
                </a:rPr>
                <a:t>Art. 23 WOR:</a:t>
              </a:r>
            </a:p>
            <a:p>
              <a:pPr eaLnBrk="0" hangingPunct="0">
                <a:spcBef>
                  <a:spcPct val="50000"/>
                </a:spcBef>
                <a:defRPr/>
              </a:pPr>
              <a:r>
                <a:rPr lang="nl-NL" sz="1200">
                  <a:effectLst>
                    <a:outerShdw blurRad="38100" dist="38100" dir="2700000" algn="tl">
                      <a:srgbClr val="FFFFFF"/>
                    </a:outerShdw>
                  </a:effectLst>
                  <a:latin typeface="Arial" charset="0"/>
                  <a:ea typeface="ＭＳ Ｐゴシック" pitchFamily="34" charset="-128"/>
                </a:rPr>
                <a:t>Overleg, initiatief</a:t>
              </a:r>
            </a:p>
          </p:txBody>
        </p:sp>
        <p:sp>
          <p:nvSpPr>
            <p:cNvPr id="111626" name="Text Box 10"/>
            <p:cNvSpPr txBox="1">
              <a:spLocks noChangeArrowheads="1"/>
            </p:cNvSpPr>
            <p:nvPr/>
          </p:nvSpPr>
          <p:spPr bwMode="auto">
            <a:xfrm>
              <a:off x="294" y="2754"/>
              <a:ext cx="2086" cy="1106"/>
            </a:xfrm>
            <a:prstGeom prst="rect">
              <a:avLst/>
            </a:prstGeom>
            <a:solidFill>
              <a:srgbClr val="EAEAEA"/>
            </a:solidFill>
            <a:ln w="12700" algn="ctr">
              <a:solidFill>
                <a:schemeClr val="tx1"/>
              </a:solidFill>
              <a:miter lim="800000"/>
              <a:headEnd/>
              <a:tailEnd/>
            </a:ln>
            <a:effectLst/>
          </p:spPr>
          <p:txBody>
            <a:bodyPr lIns="67500" tIns="35100" rIns="67500" bIns="35100">
              <a:spAutoFit/>
            </a:bodyPr>
            <a:lstStyle/>
            <a:p>
              <a:pPr eaLnBrk="0" hangingPunct="0">
                <a:spcBef>
                  <a:spcPct val="50000"/>
                </a:spcBef>
                <a:defRPr/>
              </a:pPr>
              <a:r>
                <a:rPr lang="nl-NL" sz="1500">
                  <a:effectLst>
                    <a:outerShdw blurRad="38100" dist="38100" dir="2700000" algn="tl">
                      <a:srgbClr val="FFFFFF"/>
                    </a:outerShdw>
                  </a:effectLst>
                  <a:latin typeface="Arial" charset="0"/>
                  <a:ea typeface="ＭＳ Ｐゴシック" pitchFamily="34" charset="-128"/>
                </a:rPr>
                <a:t>Art. 25/27 WOR:</a:t>
              </a:r>
            </a:p>
            <a:p>
              <a:pPr eaLnBrk="0" hangingPunct="0">
                <a:spcBef>
                  <a:spcPct val="50000"/>
                </a:spcBef>
                <a:buFontTx/>
                <a:buChar char="-"/>
                <a:defRPr/>
              </a:pPr>
              <a:r>
                <a:rPr lang="nl-NL" sz="1200">
                  <a:effectLst>
                    <a:outerShdw blurRad="38100" dist="38100" dir="2700000" algn="tl">
                      <a:srgbClr val="FFFFFF"/>
                    </a:outerShdw>
                  </a:effectLst>
                  <a:latin typeface="Arial" charset="0"/>
                  <a:ea typeface="ＭＳ Ｐゴシック" pitchFamily="34" charset="-128"/>
                </a:rPr>
                <a:t>Oordeel over redelijkheid en billijkheid</a:t>
              </a:r>
            </a:p>
            <a:p>
              <a:pPr eaLnBrk="0" hangingPunct="0">
                <a:spcBef>
                  <a:spcPct val="50000"/>
                </a:spcBef>
                <a:buFontTx/>
                <a:buChar char="-"/>
                <a:defRPr/>
              </a:pPr>
              <a:r>
                <a:rPr lang="nl-NL" sz="1200">
                  <a:effectLst>
                    <a:outerShdw blurRad="38100" dist="38100" dir="2700000" algn="tl">
                      <a:srgbClr val="FFFFFF"/>
                    </a:outerShdw>
                  </a:effectLst>
                  <a:latin typeface="Arial" charset="0"/>
                  <a:ea typeface="ＭＳ Ｐゴシック" pitchFamily="34" charset="-128"/>
                </a:rPr>
                <a:t>Advies/instemming OR</a:t>
              </a:r>
            </a:p>
            <a:p>
              <a:pPr eaLnBrk="0" hangingPunct="0">
                <a:spcBef>
                  <a:spcPct val="50000"/>
                </a:spcBef>
                <a:buFontTx/>
                <a:buChar char="-"/>
                <a:defRPr/>
              </a:pPr>
              <a:r>
                <a:rPr lang="nl-NL" sz="1200">
                  <a:effectLst>
                    <a:outerShdw blurRad="38100" dist="38100" dir="2700000" algn="tl">
                      <a:srgbClr val="FFFFFF"/>
                    </a:outerShdw>
                  </a:effectLst>
                  <a:latin typeface="Arial" charset="0"/>
                  <a:ea typeface="ＭＳ Ｐゴシック" pitchFamily="34" charset="-128"/>
                </a:rPr>
                <a:t>Besluit (beroep)</a:t>
              </a:r>
            </a:p>
          </p:txBody>
        </p:sp>
        <p:sp>
          <p:nvSpPr>
            <p:cNvPr id="111627" name="AutoShape 11"/>
            <p:cNvSpPr>
              <a:spLocks noChangeArrowheads="1"/>
            </p:cNvSpPr>
            <p:nvPr/>
          </p:nvSpPr>
          <p:spPr bwMode="auto">
            <a:xfrm>
              <a:off x="4286" y="1722"/>
              <a:ext cx="1270" cy="1274"/>
            </a:xfrm>
            <a:prstGeom prst="upDownArrowCallout">
              <a:avLst>
                <a:gd name="adj1" fmla="val 26067"/>
                <a:gd name="adj2" fmla="val 26067"/>
                <a:gd name="adj3" fmla="val 12500"/>
                <a:gd name="adj4" fmla="val 50000"/>
              </a:avLst>
            </a:prstGeom>
            <a:solidFill>
              <a:srgbClr val="EAEAEA"/>
            </a:solidFill>
            <a:ln w="12700" algn="ctr">
              <a:solidFill>
                <a:schemeClr val="tx1"/>
              </a:solidFill>
              <a:miter lim="800000"/>
              <a:headEnd/>
              <a:tailEnd/>
            </a:ln>
            <a:effectLst/>
          </p:spPr>
          <p:txBody>
            <a:bodyPr lIns="67500" tIns="35100" rIns="67500" bIns="35100" anchor="ctr">
              <a:spAutoFit/>
            </a:bodyPr>
            <a:lstStyle/>
            <a:p>
              <a:pPr algn="ctr" eaLnBrk="0" hangingPunct="0">
                <a:defRPr/>
              </a:pPr>
              <a:endParaRPr lang="nl-NL" sz="1500">
                <a:effectLst>
                  <a:outerShdw blurRad="38100" dist="38100" dir="2700000" algn="tl">
                    <a:srgbClr val="FFFFFF"/>
                  </a:outerShdw>
                </a:effectLst>
                <a:latin typeface="Arial" charset="0"/>
                <a:ea typeface="ＭＳ Ｐゴシック" pitchFamily="34" charset="-128"/>
              </a:endParaRPr>
            </a:p>
            <a:p>
              <a:pPr algn="ctr" eaLnBrk="0" hangingPunct="0">
                <a:defRPr/>
              </a:pPr>
              <a:r>
                <a:rPr lang="nl-NL" sz="1500">
                  <a:effectLst>
                    <a:outerShdw blurRad="38100" dist="38100" dir="2700000" algn="tl">
                      <a:srgbClr val="FFFFFF"/>
                    </a:outerShdw>
                  </a:effectLst>
                  <a:latin typeface="Arial" charset="0"/>
                  <a:ea typeface="ＭＳ Ｐゴシック" pitchFamily="34" charset="-128"/>
                </a:rPr>
                <a:t>onderhandelen</a:t>
              </a:r>
            </a:p>
            <a:p>
              <a:pPr algn="ctr" eaLnBrk="0" hangingPunct="0">
                <a:defRPr/>
              </a:pPr>
              <a:endParaRPr lang="nl-NL" sz="1500">
                <a:effectLst>
                  <a:outerShdw blurRad="38100" dist="38100" dir="2700000" algn="tl">
                    <a:srgbClr val="FFFFFF"/>
                  </a:outerShdw>
                </a:effectLst>
                <a:latin typeface="Arial" charset="0"/>
                <a:ea typeface="ＭＳ Ｐゴシック" pitchFamily="34" charset="-128"/>
              </a:endParaRPr>
            </a:p>
          </p:txBody>
        </p:sp>
        <p:sp>
          <p:nvSpPr>
            <p:cNvPr id="111628" name="AutoShape 12"/>
            <p:cNvSpPr>
              <a:spLocks noChangeArrowheads="1"/>
            </p:cNvSpPr>
            <p:nvPr/>
          </p:nvSpPr>
          <p:spPr bwMode="auto">
            <a:xfrm>
              <a:off x="4286" y="2963"/>
              <a:ext cx="1270" cy="668"/>
            </a:xfrm>
            <a:prstGeom prst="upArrowCallout">
              <a:avLst>
                <a:gd name="adj1" fmla="val 49455"/>
                <a:gd name="adj2" fmla="val 49455"/>
                <a:gd name="adj3" fmla="val 16667"/>
                <a:gd name="adj4" fmla="val 66667"/>
              </a:avLst>
            </a:prstGeom>
            <a:solidFill>
              <a:srgbClr val="EAEAEA"/>
            </a:solidFill>
            <a:ln w="12700" algn="ctr">
              <a:solidFill>
                <a:schemeClr val="tx1"/>
              </a:solidFill>
              <a:miter lim="800000"/>
              <a:headEnd/>
              <a:tailEnd/>
            </a:ln>
            <a:effectLst/>
          </p:spPr>
          <p:txBody>
            <a:bodyPr lIns="67500" tIns="35100" rIns="67500" bIns="35100" anchor="ctr">
              <a:spAutoFit/>
            </a:bodyPr>
            <a:lstStyle/>
            <a:p>
              <a:pPr algn="ctr" eaLnBrk="0" hangingPunct="0">
                <a:defRPr/>
              </a:pPr>
              <a:endParaRPr lang="nl-NL" sz="1500">
                <a:effectLst>
                  <a:outerShdw blurRad="38100" dist="38100" dir="2700000" algn="tl">
                    <a:srgbClr val="FFFFFF"/>
                  </a:outerShdw>
                </a:effectLst>
                <a:latin typeface="Arial" charset="0"/>
                <a:ea typeface="ＭＳ Ｐゴシック" pitchFamily="34" charset="-128"/>
              </a:endParaRPr>
            </a:p>
            <a:p>
              <a:pPr algn="ctr" eaLnBrk="0" hangingPunct="0">
                <a:defRPr/>
              </a:pPr>
              <a:r>
                <a:rPr lang="nl-NL" sz="1500">
                  <a:effectLst>
                    <a:outerShdw blurRad="38100" dist="38100" dir="2700000" algn="tl">
                      <a:srgbClr val="FFFFFF"/>
                    </a:outerShdw>
                  </a:effectLst>
                  <a:latin typeface="Arial" charset="0"/>
                  <a:ea typeface="ＭＳ Ｐゴシック" pitchFamily="34" charset="-128"/>
                </a:rPr>
                <a:t>afdwingen</a:t>
              </a:r>
            </a:p>
          </p:txBody>
        </p:sp>
        <p:sp>
          <p:nvSpPr>
            <p:cNvPr id="111629" name="Oval 13"/>
            <p:cNvSpPr>
              <a:spLocks noChangeArrowheads="1"/>
            </p:cNvSpPr>
            <p:nvPr/>
          </p:nvSpPr>
          <p:spPr bwMode="auto">
            <a:xfrm>
              <a:off x="2474" y="1599"/>
              <a:ext cx="1631" cy="574"/>
            </a:xfrm>
            <a:prstGeom prst="ellipse">
              <a:avLst/>
            </a:prstGeom>
            <a:solidFill>
              <a:srgbClr val="FFCCCC">
                <a:alpha val="39999"/>
              </a:srgbClr>
            </a:solidFill>
            <a:ln w="12700">
              <a:solidFill>
                <a:schemeClr val="tx1"/>
              </a:solidFill>
              <a:round/>
              <a:headEnd/>
              <a:tailEnd/>
            </a:ln>
            <a:effectLst/>
          </p:spPr>
          <p:txBody>
            <a:bodyPr lIns="67500" tIns="35100" rIns="67500" bIns="35100" anchor="ctr">
              <a:spAutoFit/>
            </a:bodyPr>
            <a:lstStyle/>
            <a:p>
              <a:pPr algn="ctr" eaLnBrk="0" hangingPunct="0">
                <a:defRPr/>
              </a:pPr>
              <a:r>
                <a:rPr lang="nl-NL" sz="1200">
                  <a:latin typeface="Arial" charset="0"/>
                  <a:ea typeface="ＭＳ Ｐゴシック" pitchFamily="34" charset="-128"/>
                </a:rPr>
                <a:t>Mogelijke</a:t>
              </a:r>
              <a:r>
                <a:rPr lang="nl-NL" sz="1500">
                  <a:effectLst>
                    <a:outerShdw blurRad="38100" dist="38100" dir="2700000" algn="tl">
                      <a:srgbClr val="FFFFFF"/>
                    </a:outerShdw>
                  </a:effectLst>
                  <a:latin typeface="Arial" charset="0"/>
                  <a:ea typeface="ＭＳ Ｐゴシック" pitchFamily="34" charset="-128"/>
                </a:rPr>
                <a:t> </a:t>
              </a:r>
              <a:r>
                <a:rPr lang="nl-NL" sz="1200">
                  <a:latin typeface="Arial" charset="0"/>
                  <a:ea typeface="ＭＳ Ｐゴシック" pitchFamily="34" charset="-128"/>
                </a:rPr>
                <a:t>oplossingen</a:t>
              </a:r>
            </a:p>
          </p:txBody>
        </p:sp>
        <p:sp>
          <p:nvSpPr>
            <p:cNvPr id="111630" name="Oval 14"/>
            <p:cNvSpPr>
              <a:spLocks noChangeArrowheads="1"/>
            </p:cNvSpPr>
            <p:nvPr/>
          </p:nvSpPr>
          <p:spPr bwMode="auto">
            <a:xfrm>
              <a:off x="2608" y="2207"/>
              <a:ext cx="1225" cy="465"/>
            </a:xfrm>
            <a:prstGeom prst="ellipse">
              <a:avLst/>
            </a:prstGeom>
            <a:solidFill>
              <a:srgbClr val="FFCCCC">
                <a:alpha val="39999"/>
              </a:srgbClr>
            </a:solidFill>
            <a:ln w="12700">
              <a:solidFill>
                <a:schemeClr val="tx1"/>
              </a:solidFill>
              <a:round/>
              <a:headEnd/>
              <a:tailEnd/>
            </a:ln>
            <a:effectLst/>
          </p:spPr>
          <p:txBody>
            <a:bodyPr lIns="67500" tIns="35100" rIns="67500" bIns="35100" anchor="ctr">
              <a:spAutoFit/>
            </a:bodyPr>
            <a:lstStyle/>
            <a:p>
              <a:pPr algn="ctr" eaLnBrk="0" hangingPunct="0">
                <a:defRPr/>
              </a:pPr>
              <a:r>
                <a:rPr lang="nl-NL" sz="1050">
                  <a:effectLst>
                    <a:outerShdw blurRad="38100" dist="38100" dir="2700000" algn="tl">
                      <a:srgbClr val="FFFFFF"/>
                    </a:outerShdw>
                  </a:effectLst>
                  <a:latin typeface="Arial" charset="0"/>
                  <a:ea typeface="ＭＳ Ｐゴシック" pitchFamily="34" charset="-128"/>
                </a:rPr>
                <a:t>Wenselijke oplossingen</a:t>
              </a:r>
            </a:p>
          </p:txBody>
        </p:sp>
        <p:sp>
          <p:nvSpPr>
            <p:cNvPr id="111631" name="Oval 15"/>
            <p:cNvSpPr>
              <a:spLocks noChangeArrowheads="1"/>
            </p:cNvSpPr>
            <p:nvPr/>
          </p:nvSpPr>
          <p:spPr bwMode="auto">
            <a:xfrm>
              <a:off x="2608" y="2695"/>
              <a:ext cx="1088" cy="411"/>
            </a:xfrm>
            <a:prstGeom prst="ellipse">
              <a:avLst/>
            </a:prstGeom>
            <a:solidFill>
              <a:srgbClr val="FFCCCC">
                <a:alpha val="39999"/>
              </a:srgbClr>
            </a:solidFill>
            <a:ln w="12700">
              <a:solidFill>
                <a:schemeClr val="tx1"/>
              </a:solidFill>
              <a:round/>
              <a:headEnd/>
              <a:tailEnd/>
            </a:ln>
            <a:effectLst/>
          </p:spPr>
          <p:txBody>
            <a:bodyPr lIns="67500" tIns="35100" rIns="67500" bIns="35100" anchor="ctr">
              <a:spAutoFit/>
            </a:bodyPr>
            <a:lstStyle/>
            <a:p>
              <a:pPr algn="ctr" eaLnBrk="0" hangingPunct="0">
                <a:defRPr/>
              </a:pPr>
              <a:r>
                <a:rPr lang="nl-NL" sz="900">
                  <a:effectLst>
                    <a:outerShdw blurRad="38100" dist="38100" dir="2700000" algn="tl">
                      <a:srgbClr val="FFFFFF"/>
                    </a:outerShdw>
                  </a:effectLst>
                  <a:latin typeface="Arial" charset="0"/>
                  <a:ea typeface="ＭＳ Ｐゴシック" pitchFamily="34" charset="-128"/>
                </a:rPr>
                <a:t>Voorgenomen besluit</a:t>
              </a:r>
            </a:p>
          </p:txBody>
        </p:sp>
        <p:sp>
          <p:nvSpPr>
            <p:cNvPr id="111632" name="Oval 16"/>
            <p:cNvSpPr>
              <a:spLocks noChangeArrowheads="1"/>
            </p:cNvSpPr>
            <p:nvPr/>
          </p:nvSpPr>
          <p:spPr bwMode="auto">
            <a:xfrm>
              <a:off x="2562" y="3466"/>
              <a:ext cx="1088" cy="411"/>
            </a:xfrm>
            <a:prstGeom prst="ellipse">
              <a:avLst/>
            </a:prstGeom>
            <a:solidFill>
              <a:srgbClr val="FFCCCC">
                <a:alpha val="39999"/>
              </a:srgbClr>
            </a:solidFill>
            <a:ln w="12700">
              <a:solidFill>
                <a:schemeClr val="tx1"/>
              </a:solidFill>
              <a:round/>
              <a:headEnd/>
              <a:tailEnd/>
            </a:ln>
            <a:effectLst/>
          </p:spPr>
          <p:txBody>
            <a:bodyPr lIns="67500" tIns="35100" rIns="67500" bIns="35100" anchor="ctr">
              <a:spAutoFit/>
            </a:bodyPr>
            <a:lstStyle/>
            <a:p>
              <a:pPr algn="ctr" eaLnBrk="0" hangingPunct="0">
                <a:defRPr/>
              </a:pPr>
              <a:endParaRPr lang="nl-NL" sz="900">
                <a:effectLst>
                  <a:outerShdw blurRad="38100" dist="38100" dir="2700000" algn="tl">
                    <a:srgbClr val="FFFFFF"/>
                  </a:outerShdw>
                </a:effectLst>
                <a:latin typeface="Arial" charset="0"/>
                <a:ea typeface="ＭＳ Ｐゴシック" pitchFamily="34" charset="-128"/>
              </a:endParaRPr>
            </a:p>
            <a:p>
              <a:pPr algn="ctr" eaLnBrk="0" hangingPunct="0">
                <a:defRPr/>
              </a:pPr>
              <a:r>
                <a:rPr lang="nl-NL" sz="900">
                  <a:effectLst>
                    <a:outerShdw blurRad="38100" dist="38100" dir="2700000" algn="tl">
                      <a:srgbClr val="FFFFFF"/>
                    </a:outerShdw>
                  </a:effectLst>
                  <a:latin typeface="Arial" charset="0"/>
                  <a:ea typeface="ＭＳ Ｐゴシック" pitchFamily="34" charset="-128"/>
                </a:rPr>
                <a:t>Besluit</a:t>
              </a:r>
            </a:p>
          </p:txBody>
        </p:sp>
        <p:sp>
          <p:nvSpPr>
            <p:cNvPr id="111633" name="Oval 17"/>
            <p:cNvSpPr>
              <a:spLocks noChangeArrowheads="1"/>
            </p:cNvSpPr>
            <p:nvPr/>
          </p:nvSpPr>
          <p:spPr bwMode="auto">
            <a:xfrm rot="17378163">
              <a:off x="2991" y="2090"/>
              <a:ext cx="2030" cy="275"/>
            </a:xfrm>
            <a:prstGeom prst="ellipse">
              <a:avLst/>
            </a:prstGeom>
            <a:solidFill>
              <a:srgbClr val="FFCCCC">
                <a:alpha val="39999"/>
              </a:srgbClr>
            </a:solidFill>
            <a:ln w="12700" algn="ctr">
              <a:solidFill>
                <a:schemeClr val="tx1"/>
              </a:solidFill>
              <a:round/>
              <a:headEnd/>
              <a:tailEnd/>
            </a:ln>
            <a:effectLst/>
          </p:spPr>
          <p:txBody>
            <a:bodyPr lIns="67500" tIns="35100" rIns="67500" bIns="35100" anchor="ctr">
              <a:spAutoFit/>
            </a:bodyPr>
            <a:lstStyle/>
            <a:p>
              <a:pPr algn="ctr" eaLnBrk="0" hangingPunct="0">
                <a:defRPr/>
              </a:pPr>
              <a:r>
                <a:rPr lang="nl-NL" sz="1050">
                  <a:effectLst>
                    <a:outerShdw blurRad="38100" dist="38100" dir="2700000" algn="tl">
                      <a:srgbClr val="FFFFFF"/>
                    </a:outerShdw>
                  </a:effectLst>
                  <a:latin typeface="Arial" charset="0"/>
                  <a:ea typeface="ＭＳ Ｐゴシック" pitchFamily="34" charset="-128"/>
                </a:rPr>
                <a:t>Randvoorwaarden  </a:t>
              </a:r>
            </a:p>
          </p:txBody>
        </p:sp>
        <p:sp>
          <p:nvSpPr>
            <p:cNvPr id="111634" name="Oval 18"/>
            <p:cNvSpPr>
              <a:spLocks noChangeArrowheads="1"/>
            </p:cNvSpPr>
            <p:nvPr/>
          </p:nvSpPr>
          <p:spPr bwMode="auto">
            <a:xfrm>
              <a:off x="1927" y="1092"/>
              <a:ext cx="2495" cy="356"/>
            </a:xfrm>
            <a:prstGeom prst="ellipse">
              <a:avLst/>
            </a:prstGeom>
            <a:solidFill>
              <a:srgbClr val="FFCCCC">
                <a:alpha val="39999"/>
              </a:srgbClr>
            </a:solidFill>
            <a:ln w="12700">
              <a:solidFill>
                <a:schemeClr val="tx1"/>
              </a:solidFill>
              <a:round/>
              <a:headEnd/>
              <a:tailEnd/>
            </a:ln>
            <a:effectLst/>
          </p:spPr>
          <p:txBody>
            <a:bodyPr lIns="67500" tIns="35100" rIns="67500" bIns="35100" anchor="ctr">
              <a:spAutoFit/>
            </a:bodyPr>
            <a:lstStyle/>
            <a:p>
              <a:pPr algn="ctr" eaLnBrk="0" hangingPunct="0">
                <a:defRPr/>
              </a:pPr>
              <a:r>
                <a:rPr lang="nl-NL" sz="1500">
                  <a:effectLst>
                    <a:outerShdw blurRad="38100" dist="38100" dir="2700000" algn="tl">
                      <a:srgbClr val="FFFFFF"/>
                    </a:outerShdw>
                  </a:effectLst>
                  <a:latin typeface="Arial" charset="0"/>
                  <a:ea typeface="ＭＳ Ｐゴシック" pitchFamily="34" charset="-128"/>
                </a:rPr>
                <a:t>probleemstelling</a:t>
              </a:r>
            </a:p>
          </p:txBody>
        </p:sp>
      </p:grpSp>
    </p:spTree>
    <p:extLst>
      <p:ext uri="{BB962C8B-B14F-4D97-AF65-F5344CB8AC3E}">
        <p14:creationId xmlns:p14="http://schemas.microsoft.com/office/powerpoint/2010/main" val="391241998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a:extLst>
              <a:ext uri="{FF2B5EF4-FFF2-40B4-BE49-F238E27FC236}">
                <a16:creationId xmlns:a16="http://schemas.microsoft.com/office/drawing/2014/main" id="{86783561-A422-9080-B06D-4B9C3C69F7AF}"/>
              </a:ext>
            </a:extLst>
          </p:cNvPr>
          <p:cNvSpPr>
            <a:spLocks noChangeShapeType="1"/>
          </p:cNvSpPr>
          <p:nvPr/>
        </p:nvSpPr>
        <p:spPr bwMode="auto">
          <a:xfrm>
            <a:off x="4572000" y="1200150"/>
            <a:ext cx="1191" cy="514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nvGrpSpPr>
          <p:cNvPr id="3075" name="Group 46">
            <a:extLst>
              <a:ext uri="{FF2B5EF4-FFF2-40B4-BE49-F238E27FC236}">
                <a16:creationId xmlns:a16="http://schemas.microsoft.com/office/drawing/2014/main" id="{BD6DD2BD-1B44-A0D0-0099-16A28FA1360E}"/>
              </a:ext>
            </a:extLst>
          </p:cNvPr>
          <p:cNvGrpSpPr>
            <a:grpSpLocks/>
          </p:cNvGrpSpPr>
          <p:nvPr/>
        </p:nvGrpSpPr>
        <p:grpSpPr bwMode="auto">
          <a:xfrm>
            <a:off x="3371850" y="2000250"/>
            <a:ext cx="2386013" cy="3028950"/>
            <a:chOff x="1152" y="2543"/>
            <a:chExt cx="2004" cy="2065"/>
          </a:xfrm>
        </p:grpSpPr>
        <p:sp>
          <p:nvSpPr>
            <p:cNvPr id="3094" name="Freeform 2">
              <a:extLst>
                <a:ext uri="{FF2B5EF4-FFF2-40B4-BE49-F238E27FC236}">
                  <a16:creationId xmlns:a16="http://schemas.microsoft.com/office/drawing/2014/main" id="{6DCBE58E-BF76-04A1-1A18-A1C4D60A7EEA}"/>
                </a:ext>
              </a:extLst>
            </p:cNvPr>
            <p:cNvSpPr>
              <a:spLocks/>
            </p:cNvSpPr>
            <p:nvPr/>
          </p:nvSpPr>
          <p:spPr bwMode="auto">
            <a:xfrm>
              <a:off x="1160" y="2880"/>
              <a:ext cx="1996" cy="1728"/>
            </a:xfrm>
            <a:custGeom>
              <a:avLst/>
              <a:gdLst>
                <a:gd name="T0" fmla="*/ 0 w 1996"/>
                <a:gd name="T1" fmla="*/ 0 h 1728"/>
                <a:gd name="T2" fmla="*/ 998 w 1996"/>
                <a:gd name="T3" fmla="*/ 1728 h 1728"/>
                <a:gd name="T4" fmla="*/ 1996 w 1996"/>
                <a:gd name="T5" fmla="*/ 0 h 1728"/>
                <a:gd name="T6" fmla="*/ 1392 w 1996"/>
                <a:gd name="T7" fmla="*/ 144 h 1728"/>
                <a:gd name="T8" fmla="*/ 624 w 1996"/>
                <a:gd name="T9" fmla="*/ 144 h 1728"/>
                <a:gd name="T10" fmla="*/ 0 w 1996"/>
                <a:gd name="T11" fmla="*/ 0 h 1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1728">
                  <a:moveTo>
                    <a:pt x="0" y="0"/>
                  </a:moveTo>
                  <a:lnTo>
                    <a:pt x="998" y="1728"/>
                  </a:lnTo>
                  <a:lnTo>
                    <a:pt x="1996" y="0"/>
                  </a:lnTo>
                  <a:lnTo>
                    <a:pt x="1392" y="144"/>
                  </a:lnTo>
                  <a:lnTo>
                    <a:pt x="624" y="144"/>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95" name="Line 5">
              <a:extLst>
                <a:ext uri="{FF2B5EF4-FFF2-40B4-BE49-F238E27FC236}">
                  <a16:creationId xmlns:a16="http://schemas.microsoft.com/office/drawing/2014/main" id="{977F73DA-6734-1469-613F-FED7F0AB3790}"/>
                </a:ext>
              </a:extLst>
            </p:cNvPr>
            <p:cNvSpPr>
              <a:spLocks noChangeShapeType="1"/>
            </p:cNvSpPr>
            <p:nvPr/>
          </p:nvSpPr>
          <p:spPr bwMode="auto">
            <a:xfrm>
              <a:off x="1776" y="3024"/>
              <a:ext cx="384" cy="1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96" name="Line 7">
              <a:extLst>
                <a:ext uri="{FF2B5EF4-FFF2-40B4-BE49-F238E27FC236}">
                  <a16:creationId xmlns:a16="http://schemas.microsoft.com/office/drawing/2014/main" id="{997398D8-71DD-F51C-2F88-2A7F1FC31220}"/>
                </a:ext>
              </a:extLst>
            </p:cNvPr>
            <p:cNvSpPr>
              <a:spLocks noChangeShapeType="1"/>
            </p:cNvSpPr>
            <p:nvPr/>
          </p:nvSpPr>
          <p:spPr bwMode="auto">
            <a:xfrm flipH="1">
              <a:off x="2155" y="3024"/>
              <a:ext cx="384" cy="1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97" name="Line 8">
              <a:extLst>
                <a:ext uri="{FF2B5EF4-FFF2-40B4-BE49-F238E27FC236}">
                  <a16:creationId xmlns:a16="http://schemas.microsoft.com/office/drawing/2014/main" id="{DE8DBDE4-484D-8CEB-76D1-2B5636B27183}"/>
                </a:ext>
              </a:extLst>
            </p:cNvPr>
            <p:cNvSpPr>
              <a:spLocks noChangeShapeType="1"/>
            </p:cNvSpPr>
            <p:nvPr/>
          </p:nvSpPr>
          <p:spPr bwMode="auto">
            <a:xfrm flipV="1">
              <a:off x="1152" y="2545"/>
              <a:ext cx="999" cy="3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98" name="Line 11">
              <a:extLst>
                <a:ext uri="{FF2B5EF4-FFF2-40B4-BE49-F238E27FC236}">
                  <a16:creationId xmlns:a16="http://schemas.microsoft.com/office/drawing/2014/main" id="{9CD6E811-6610-592C-0C92-98208333F96F}"/>
                </a:ext>
              </a:extLst>
            </p:cNvPr>
            <p:cNvSpPr>
              <a:spLocks noChangeShapeType="1"/>
            </p:cNvSpPr>
            <p:nvPr/>
          </p:nvSpPr>
          <p:spPr bwMode="auto">
            <a:xfrm>
              <a:off x="2161" y="2543"/>
              <a:ext cx="97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99" name="Line 12">
              <a:extLst>
                <a:ext uri="{FF2B5EF4-FFF2-40B4-BE49-F238E27FC236}">
                  <a16:creationId xmlns:a16="http://schemas.microsoft.com/office/drawing/2014/main" id="{05005104-5CAB-9CBB-19FE-747A6065D074}"/>
                </a:ext>
              </a:extLst>
            </p:cNvPr>
            <p:cNvSpPr>
              <a:spLocks noChangeShapeType="1"/>
            </p:cNvSpPr>
            <p:nvPr/>
          </p:nvSpPr>
          <p:spPr bwMode="auto">
            <a:xfrm flipV="1">
              <a:off x="1776" y="2552"/>
              <a:ext cx="372" cy="4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00" name="Line 13">
              <a:extLst>
                <a:ext uri="{FF2B5EF4-FFF2-40B4-BE49-F238E27FC236}">
                  <a16:creationId xmlns:a16="http://schemas.microsoft.com/office/drawing/2014/main" id="{8542020E-DA8D-8040-DFF6-2D185F217513}"/>
                </a:ext>
              </a:extLst>
            </p:cNvPr>
            <p:cNvSpPr>
              <a:spLocks noChangeShapeType="1"/>
            </p:cNvSpPr>
            <p:nvPr/>
          </p:nvSpPr>
          <p:spPr bwMode="auto">
            <a:xfrm flipH="1" flipV="1">
              <a:off x="2160" y="2544"/>
              <a:ext cx="384"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01" name="Freeform 14">
              <a:extLst>
                <a:ext uri="{FF2B5EF4-FFF2-40B4-BE49-F238E27FC236}">
                  <a16:creationId xmlns:a16="http://schemas.microsoft.com/office/drawing/2014/main" id="{D80F677A-32B3-8D16-8CE6-EAE49A2B9CCF}"/>
                </a:ext>
              </a:extLst>
            </p:cNvPr>
            <p:cNvSpPr>
              <a:spLocks/>
            </p:cNvSpPr>
            <p:nvPr/>
          </p:nvSpPr>
          <p:spPr bwMode="auto">
            <a:xfrm>
              <a:off x="1152" y="2784"/>
              <a:ext cx="1968" cy="96"/>
            </a:xfrm>
            <a:custGeom>
              <a:avLst/>
              <a:gdLst>
                <a:gd name="T0" fmla="*/ 0 w 1968"/>
                <a:gd name="T1" fmla="*/ 96 h 96"/>
                <a:gd name="T2" fmla="*/ 720 w 1968"/>
                <a:gd name="T3" fmla="*/ 0 h 96"/>
                <a:gd name="T4" fmla="*/ 1296 w 1968"/>
                <a:gd name="T5" fmla="*/ 0 h 96"/>
                <a:gd name="T6" fmla="*/ 1968 w 1968"/>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8" h="96">
                  <a:moveTo>
                    <a:pt x="0" y="96"/>
                  </a:moveTo>
                  <a:lnTo>
                    <a:pt x="720" y="0"/>
                  </a:lnTo>
                  <a:lnTo>
                    <a:pt x="1296" y="0"/>
                  </a:lnTo>
                  <a:lnTo>
                    <a:pt x="1968" y="96"/>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nvGrpSpPr>
            <p:cNvPr id="3102" name="Group 41">
              <a:extLst>
                <a:ext uri="{FF2B5EF4-FFF2-40B4-BE49-F238E27FC236}">
                  <a16:creationId xmlns:a16="http://schemas.microsoft.com/office/drawing/2014/main" id="{ED649E3E-F5C8-2F4B-A585-16FE1EF5DA5E}"/>
                </a:ext>
              </a:extLst>
            </p:cNvPr>
            <p:cNvGrpSpPr>
              <a:grpSpLocks/>
            </p:cNvGrpSpPr>
            <p:nvPr/>
          </p:nvGrpSpPr>
          <p:grpSpPr bwMode="auto">
            <a:xfrm>
              <a:off x="1952" y="4176"/>
              <a:ext cx="400" cy="147"/>
              <a:chOff x="1876" y="4024"/>
              <a:chExt cx="556" cy="204"/>
            </a:xfrm>
          </p:grpSpPr>
          <p:grpSp>
            <p:nvGrpSpPr>
              <p:cNvPr id="3111" name="Group 21">
                <a:extLst>
                  <a:ext uri="{FF2B5EF4-FFF2-40B4-BE49-F238E27FC236}">
                    <a16:creationId xmlns:a16="http://schemas.microsoft.com/office/drawing/2014/main" id="{5A14D0E4-4DFB-0EAE-6A43-98F738045568}"/>
                  </a:ext>
                </a:extLst>
              </p:cNvPr>
              <p:cNvGrpSpPr>
                <a:grpSpLocks/>
              </p:cNvGrpSpPr>
              <p:nvPr/>
            </p:nvGrpSpPr>
            <p:grpSpPr bwMode="auto">
              <a:xfrm>
                <a:off x="1876" y="4128"/>
                <a:ext cx="556" cy="100"/>
                <a:chOff x="1840" y="4068"/>
                <a:chExt cx="629" cy="100"/>
              </a:xfrm>
            </p:grpSpPr>
            <p:sp>
              <p:nvSpPr>
                <p:cNvPr id="3116" name="Line 18">
                  <a:extLst>
                    <a:ext uri="{FF2B5EF4-FFF2-40B4-BE49-F238E27FC236}">
                      <a16:creationId xmlns:a16="http://schemas.microsoft.com/office/drawing/2014/main" id="{53101C43-6F3F-001C-3264-1FBAC4084D02}"/>
                    </a:ext>
                  </a:extLst>
                </p:cNvPr>
                <p:cNvSpPr>
                  <a:spLocks noChangeShapeType="1"/>
                </p:cNvSpPr>
                <p:nvPr/>
              </p:nvSpPr>
              <p:spPr bwMode="auto">
                <a:xfrm>
                  <a:off x="1840" y="4068"/>
                  <a:ext cx="213" cy="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17" name="Line 19">
                  <a:extLst>
                    <a:ext uri="{FF2B5EF4-FFF2-40B4-BE49-F238E27FC236}">
                      <a16:creationId xmlns:a16="http://schemas.microsoft.com/office/drawing/2014/main" id="{514553F7-93A6-A931-3285-CC3EB00BA028}"/>
                    </a:ext>
                  </a:extLst>
                </p:cNvPr>
                <p:cNvSpPr>
                  <a:spLocks noChangeShapeType="1"/>
                </p:cNvSpPr>
                <p:nvPr/>
              </p:nvSpPr>
              <p:spPr bwMode="auto">
                <a:xfrm>
                  <a:off x="2052" y="4164"/>
                  <a:ext cx="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18" name="Line 20">
                  <a:extLst>
                    <a:ext uri="{FF2B5EF4-FFF2-40B4-BE49-F238E27FC236}">
                      <a16:creationId xmlns:a16="http://schemas.microsoft.com/office/drawing/2014/main" id="{F3D1C8B2-53A1-437C-F3A7-46B0A33FF266}"/>
                    </a:ext>
                  </a:extLst>
                </p:cNvPr>
                <p:cNvSpPr>
                  <a:spLocks noChangeShapeType="1"/>
                </p:cNvSpPr>
                <p:nvPr/>
              </p:nvSpPr>
              <p:spPr bwMode="auto">
                <a:xfrm flipV="1">
                  <a:off x="2256" y="4072"/>
                  <a:ext cx="213"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grpSp>
            <p:nvGrpSpPr>
              <p:cNvPr id="3112" name="Group 34">
                <a:extLst>
                  <a:ext uri="{FF2B5EF4-FFF2-40B4-BE49-F238E27FC236}">
                    <a16:creationId xmlns:a16="http://schemas.microsoft.com/office/drawing/2014/main" id="{47D81CE4-A821-57CF-32D7-05274954F515}"/>
                  </a:ext>
                </a:extLst>
              </p:cNvPr>
              <p:cNvGrpSpPr>
                <a:grpSpLocks/>
              </p:cNvGrpSpPr>
              <p:nvPr/>
            </p:nvGrpSpPr>
            <p:grpSpPr bwMode="auto">
              <a:xfrm>
                <a:off x="1876" y="4024"/>
                <a:ext cx="556" cy="100"/>
                <a:chOff x="1872" y="4044"/>
                <a:chExt cx="556" cy="100"/>
              </a:xfrm>
            </p:grpSpPr>
            <p:sp>
              <p:nvSpPr>
                <p:cNvPr id="3113" name="Line 31">
                  <a:extLst>
                    <a:ext uri="{FF2B5EF4-FFF2-40B4-BE49-F238E27FC236}">
                      <a16:creationId xmlns:a16="http://schemas.microsoft.com/office/drawing/2014/main" id="{68B7DAE1-DF2E-EB8E-EBD4-9CDF7BC7C737}"/>
                    </a:ext>
                  </a:extLst>
                </p:cNvPr>
                <p:cNvSpPr>
                  <a:spLocks noChangeShapeType="1"/>
                </p:cNvSpPr>
                <p:nvPr/>
              </p:nvSpPr>
              <p:spPr bwMode="auto">
                <a:xfrm flipV="1">
                  <a:off x="1872" y="4048"/>
                  <a:ext cx="188" cy="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14" name="Line 32">
                  <a:extLst>
                    <a:ext uri="{FF2B5EF4-FFF2-40B4-BE49-F238E27FC236}">
                      <a16:creationId xmlns:a16="http://schemas.microsoft.com/office/drawing/2014/main" id="{5D638014-1959-27D1-9F8A-26E72D7D5A27}"/>
                    </a:ext>
                  </a:extLst>
                </p:cNvPr>
                <p:cNvSpPr>
                  <a:spLocks noChangeShapeType="1"/>
                </p:cNvSpPr>
                <p:nvPr/>
              </p:nvSpPr>
              <p:spPr bwMode="auto">
                <a:xfrm flipV="1">
                  <a:off x="2059" y="4048"/>
                  <a:ext cx="18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15" name="Line 33">
                  <a:extLst>
                    <a:ext uri="{FF2B5EF4-FFF2-40B4-BE49-F238E27FC236}">
                      <a16:creationId xmlns:a16="http://schemas.microsoft.com/office/drawing/2014/main" id="{D9890C76-8805-A257-84E1-45A0CE0EF9E1}"/>
                    </a:ext>
                  </a:extLst>
                </p:cNvPr>
                <p:cNvSpPr>
                  <a:spLocks noChangeShapeType="1"/>
                </p:cNvSpPr>
                <p:nvPr/>
              </p:nvSpPr>
              <p:spPr bwMode="auto">
                <a:xfrm>
                  <a:off x="2240" y="4044"/>
                  <a:ext cx="188" cy="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grpSp>
        <p:grpSp>
          <p:nvGrpSpPr>
            <p:cNvPr id="3103" name="Group 40">
              <a:extLst>
                <a:ext uri="{FF2B5EF4-FFF2-40B4-BE49-F238E27FC236}">
                  <a16:creationId xmlns:a16="http://schemas.microsoft.com/office/drawing/2014/main" id="{0E4C591B-E12F-F797-EDB0-BAA940CAA345}"/>
                </a:ext>
              </a:extLst>
            </p:cNvPr>
            <p:cNvGrpSpPr>
              <a:grpSpLocks/>
            </p:cNvGrpSpPr>
            <p:nvPr/>
          </p:nvGrpSpPr>
          <p:grpSpPr bwMode="auto">
            <a:xfrm>
              <a:off x="1772" y="3788"/>
              <a:ext cx="758" cy="301"/>
              <a:chOff x="1664" y="3552"/>
              <a:chExt cx="976" cy="388"/>
            </a:xfrm>
          </p:grpSpPr>
          <p:grpSp>
            <p:nvGrpSpPr>
              <p:cNvPr id="3104" name="Group 35">
                <a:extLst>
                  <a:ext uri="{FF2B5EF4-FFF2-40B4-BE49-F238E27FC236}">
                    <a16:creationId xmlns:a16="http://schemas.microsoft.com/office/drawing/2014/main" id="{77F174B4-8BFB-647A-80C4-A4BC985D5F4C}"/>
                  </a:ext>
                </a:extLst>
              </p:cNvPr>
              <p:cNvGrpSpPr>
                <a:grpSpLocks/>
              </p:cNvGrpSpPr>
              <p:nvPr/>
            </p:nvGrpSpPr>
            <p:grpSpPr bwMode="auto">
              <a:xfrm>
                <a:off x="1668" y="3752"/>
                <a:ext cx="972" cy="188"/>
                <a:chOff x="1668" y="3752"/>
                <a:chExt cx="972" cy="188"/>
              </a:xfrm>
            </p:grpSpPr>
            <p:sp>
              <p:nvSpPr>
                <p:cNvPr id="3108" name="Line 23">
                  <a:extLst>
                    <a:ext uri="{FF2B5EF4-FFF2-40B4-BE49-F238E27FC236}">
                      <a16:creationId xmlns:a16="http://schemas.microsoft.com/office/drawing/2014/main" id="{FD725A68-6401-EF6D-76FD-3568A6831C24}"/>
                    </a:ext>
                  </a:extLst>
                </p:cNvPr>
                <p:cNvSpPr>
                  <a:spLocks noChangeShapeType="1"/>
                </p:cNvSpPr>
                <p:nvPr/>
              </p:nvSpPr>
              <p:spPr bwMode="auto">
                <a:xfrm>
                  <a:off x="1668" y="3752"/>
                  <a:ext cx="328" cy="18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09" name="Line 24">
                  <a:extLst>
                    <a:ext uri="{FF2B5EF4-FFF2-40B4-BE49-F238E27FC236}">
                      <a16:creationId xmlns:a16="http://schemas.microsoft.com/office/drawing/2014/main" id="{4E45C4EE-3DD8-D19B-9AAF-05B6E219D06C}"/>
                    </a:ext>
                  </a:extLst>
                </p:cNvPr>
                <p:cNvSpPr>
                  <a:spLocks noChangeShapeType="1"/>
                </p:cNvSpPr>
                <p:nvPr/>
              </p:nvSpPr>
              <p:spPr bwMode="auto">
                <a:xfrm>
                  <a:off x="1994" y="3936"/>
                  <a:ext cx="3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10" name="Line 25">
                  <a:extLst>
                    <a:ext uri="{FF2B5EF4-FFF2-40B4-BE49-F238E27FC236}">
                      <a16:creationId xmlns:a16="http://schemas.microsoft.com/office/drawing/2014/main" id="{9B3BCE0A-77ED-8B9E-6ABB-E7869049940C}"/>
                    </a:ext>
                  </a:extLst>
                </p:cNvPr>
                <p:cNvSpPr>
                  <a:spLocks noChangeShapeType="1"/>
                </p:cNvSpPr>
                <p:nvPr/>
              </p:nvSpPr>
              <p:spPr bwMode="auto">
                <a:xfrm flipV="1">
                  <a:off x="2312" y="3756"/>
                  <a:ext cx="328"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sp>
            <p:nvSpPr>
              <p:cNvPr id="3105" name="Line 37">
                <a:extLst>
                  <a:ext uri="{FF2B5EF4-FFF2-40B4-BE49-F238E27FC236}">
                    <a16:creationId xmlns:a16="http://schemas.microsoft.com/office/drawing/2014/main" id="{83E6C32C-FFB1-9D7B-7618-4BE0209A9721}"/>
                  </a:ext>
                </a:extLst>
              </p:cNvPr>
              <p:cNvSpPr>
                <a:spLocks noChangeShapeType="1"/>
              </p:cNvSpPr>
              <p:nvPr/>
            </p:nvSpPr>
            <p:spPr bwMode="auto">
              <a:xfrm flipV="1">
                <a:off x="1664" y="3556"/>
                <a:ext cx="328" cy="1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06" name="Line 38">
                <a:extLst>
                  <a:ext uri="{FF2B5EF4-FFF2-40B4-BE49-F238E27FC236}">
                    <a16:creationId xmlns:a16="http://schemas.microsoft.com/office/drawing/2014/main" id="{DE3B2EE6-401B-7130-B283-F6B22B2AB037}"/>
                  </a:ext>
                </a:extLst>
              </p:cNvPr>
              <p:cNvSpPr>
                <a:spLocks noChangeShapeType="1"/>
              </p:cNvSpPr>
              <p:nvPr/>
            </p:nvSpPr>
            <p:spPr bwMode="auto">
              <a:xfrm flipV="1">
                <a:off x="1990" y="3556"/>
                <a:ext cx="32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107" name="Line 39">
                <a:extLst>
                  <a:ext uri="{FF2B5EF4-FFF2-40B4-BE49-F238E27FC236}">
                    <a16:creationId xmlns:a16="http://schemas.microsoft.com/office/drawing/2014/main" id="{6D05C7F1-DEEA-EDE4-EF78-A5C057A78985}"/>
                  </a:ext>
                </a:extLst>
              </p:cNvPr>
              <p:cNvSpPr>
                <a:spLocks noChangeShapeType="1"/>
              </p:cNvSpPr>
              <p:nvPr/>
            </p:nvSpPr>
            <p:spPr bwMode="auto">
              <a:xfrm>
                <a:off x="2308" y="3552"/>
                <a:ext cx="328" cy="1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grpSp>
      </p:grpSp>
      <p:sp>
        <p:nvSpPr>
          <p:cNvPr id="3076" name="Text Box 42">
            <a:extLst>
              <a:ext uri="{FF2B5EF4-FFF2-40B4-BE49-F238E27FC236}">
                <a16:creationId xmlns:a16="http://schemas.microsoft.com/office/drawing/2014/main" id="{6F2048C0-AE56-5CBD-A8F4-FD4A451EE695}"/>
              </a:ext>
            </a:extLst>
          </p:cNvPr>
          <p:cNvSpPr txBox="1">
            <a:spLocks noChangeArrowheads="1"/>
          </p:cNvSpPr>
          <p:nvPr/>
        </p:nvSpPr>
        <p:spPr bwMode="auto">
          <a:xfrm>
            <a:off x="4000500" y="2286000"/>
            <a:ext cx="10858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nl-NL" sz="900" b="1">
                <a:latin typeface="Arial" panose="020B0604020202020204" pitchFamily="34" charset="0"/>
              </a:rPr>
              <a:t>BEELDVORMING</a:t>
            </a:r>
            <a:endParaRPr lang="en-US" altLang="nl-NL" sz="750" b="1"/>
          </a:p>
        </p:txBody>
      </p:sp>
      <p:sp>
        <p:nvSpPr>
          <p:cNvPr id="3077" name="Text Box 43">
            <a:extLst>
              <a:ext uri="{FF2B5EF4-FFF2-40B4-BE49-F238E27FC236}">
                <a16:creationId xmlns:a16="http://schemas.microsoft.com/office/drawing/2014/main" id="{AB70D16A-2A52-402D-233F-BC26586538AA}"/>
              </a:ext>
            </a:extLst>
          </p:cNvPr>
          <p:cNvSpPr txBox="1">
            <a:spLocks noChangeArrowheads="1"/>
          </p:cNvSpPr>
          <p:nvPr/>
        </p:nvSpPr>
        <p:spPr bwMode="auto">
          <a:xfrm>
            <a:off x="3829050" y="3028950"/>
            <a:ext cx="1428750"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nl-NL" sz="900" b="1">
                <a:latin typeface="Arial" panose="020B0604020202020204" pitchFamily="34" charset="0"/>
              </a:rPr>
              <a:t>OORDEELSVORMING</a:t>
            </a:r>
            <a:endParaRPr lang="en-US" altLang="nl-NL" sz="750" b="1"/>
          </a:p>
        </p:txBody>
      </p:sp>
      <p:sp>
        <p:nvSpPr>
          <p:cNvPr id="3078" name="Text Box 44">
            <a:extLst>
              <a:ext uri="{FF2B5EF4-FFF2-40B4-BE49-F238E27FC236}">
                <a16:creationId xmlns:a16="http://schemas.microsoft.com/office/drawing/2014/main" id="{AFEFA909-DA2F-5E86-14CF-EB2767B08FEC}"/>
              </a:ext>
            </a:extLst>
          </p:cNvPr>
          <p:cNvSpPr txBox="1">
            <a:spLocks noChangeArrowheads="1"/>
          </p:cNvSpPr>
          <p:nvPr/>
        </p:nvSpPr>
        <p:spPr bwMode="auto">
          <a:xfrm>
            <a:off x="3886200" y="5029200"/>
            <a:ext cx="1428750"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nl-NL" sz="900" b="1">
                <a:latin typeface="Arial" panose="020B0604020202020204" pitchFamily="34" charset="0"/>
              </a:rPr>
              <a:t>BESLUITVORMING</a:t>
            </a:r>
            <a:endParaRPr lang="en-US" altLang="nl-NL" sz="750" b="1"/>
          </a:p>
        </p:txBody>
      </p:sp>
      <p:sp>
        <p:nvSpPr>
          <p:cNvPr id="3079" name="Text Box 45">
            <a:extLst>
              <a:ext uri="{FF2B5EF4-FFF2-40B4-BE49-F238E27FC236}">
                <a16:creationId xmlns:a16="http://schemas.microsoft.com/office/drawing/2014/main" id="{089EF729-C7C7-8D62-1D57-F3CF9350E8E1}"/>
              </a:ext>
            </a:extLst>
          </p:cNvPr>
          <p:cNvSpPr txBox="1">
            <a:spLocks noChangeArrowheads="1"/>
          </p:cNvSpPr>
          <p:nvPr/>
        </p:nvSpPr>
        <p:spPr bwMode="auto">
          <a:xfrm>
            <a:off x="1943100" y="1028701"/>
            <a:ext cx="1485900" cy="516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50000"/>
              </a:spcBef>
              <a:buFontTx/>
              <a:buNone/>
            </a:pPr>
            <a:r>
              <a:rPr lang="nl-NL" altLang="nl-NL" sz="900" b="1"/>
              <a:t>OR</a:t>
            </a:r>
            <a:r>
              <a:rPr lang="en-US" altLang="nl-NL" sz="900" b="1"/>
              <a:t>-LEDEN</a:t>
            </a:r>
            <a:endParaRPr lang="en-US" altLang="nl-NL" sz="900"/>
          </a:p>
          <a:p>
            <a:pPr algn="r">
              <a:spcBef>
                <a:spcPct val="50000"/>
              </a:spcBef>
              <a:buFontTx/>
              <a:buNone/>
            </a:pPr>
            <a:r>
              <a:rPr lang="en-US" altLang="nl-NL" sz="900"/>
              <a:t>zo goed mogelijk voorbereid zijn</a:t>
            </a:r>
          </a:p>
          <a:p>
            <a:pPr algn="r">
              <a:spcBef>
                <a:spcPct val="50000"/>
              </a:spcBef>
              <a:buFontTx/>
              <a:buNone/>
            </a:pPr>
            <a:r>
              <a:rPr lang="en-US" altLang="nl-NL" sz="900"/>
              <a:t>aandacht tonen</a:t>
            </a:r>
          </a:p>
          <a:p>
            <a:pPr algn="r">
              <a:spcBef>
                <a:spcPct val="50000"/>
              </a:spcBef>
              <a:buFontTx/>
              <a:buNone/>
            </a:pPr>
            <a:r>
              <a:rPr lang="en-US" altLang="nl-NL" sz="900"/>
              <a:t>belangen afwegen</a:t>
            </a:r>
          </a:p>
          <a:p>
            <a:pPr algn="r">
              <a:spcBef>
                <a:spcPct val="50000"/>
              </a:spcBef>
              <a:buFontTx/>
              <a:buNone/>
            </a:pPr>
            <a:r>
              <a:rPr lang="en-US" altLang="nl-NL" sz="900"/>
              <a:t>ingaan op opening</a:t>
            </a:r>
          </a:p>
          <a:p>
            <a:pPr algn="r">
              <a:spcBef>
                <a:spcPct val="50000"/>
              </a:spcBef>
              <a:buFontTx/>
              <a:buNone/>
            </a:pPr>
            <a:r>
              <a:rPr lang="en-US" altLang="nl-NL" sz="900"/>
              <a:t>informatie vragen informatie geven</a:t>
            </a:r>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r>
              <a:rPr lang="en-US" altLang="nl-NL" sz="900"/>
              <a:t>meningen vormen</a:t>
            </a:r>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spcBef>
                <a:spcPct val="50000"/>
              </a:spcBef>
              <a:buFontTx/>
              <a:buNone/>
            </a:pPr>
            <a:endParaRPr lang="en-US" altLang="nl-NL" sz="900"/>
          </a:p>
          <a:p>
            <a:pPr algn="r">
              <a:lnSpc>
                <a:spcPct val="110000"/>
              </a:lnSpc>
              <a:spcBef>
                <a:spcPct val="50000"/>
              </a:spcBef>
              <a:buFontTx/>
              <a:buNone/>
            </a:pPr>
            <a:endParaRPr lang="en-US" altLang="nl-NL" sz="900"/>
          </a:p>
          <a:p>
            <a:pPr algn="r">
              <a:spcBef>
                <a:spcPct val="50000"/>
              </a:spcBef>
              <a:buFontTx/>
              <a:buNone/>
            </a:pPr>
            <a:r>
              <a:rPr lang="en-US" altLang="nl-NL" sz="900"/>
              <a:t>tot bepaalde mate van overeenstemming komen</a:t>
            </a:r>
          </a:p>
          <a:p>
            <a:pPr algn="r">
              <a:spcBef>
                <a:spcPct val="50000"/>
              </a:spcBef>
              <a:buFontTx/>
              <a:buNone/>
            </a:pPr>
            <a:r>
              <a:rPr lang="en-US" altLang="nl-NL" sz="900"/>
              <a:t>nagaan of men erachter kan staan</a:t>
            </a:r>
          </a:p>
          <a:p>
            <a:pPr algn="r">
              <a:spcBef>
                <a:spcPct val="50000"/>
              </a:spcBef>
              <a:buFontTx/>
              <a:buNone/>
            </a:pPr>
            <a:r>
              <a:rPr lang="en-US" altLang="nl-NL" sz="900"/>
              <a:t>consequenties aanvaarden</a:t>
            </a:r>
          </a:p>
          <a:p>
            <a:pPr algn="r">
              <a:spcBef>
                <a:spcPct val="50000"/>
              </a:spcBef>
              <a:buFontTx/>
              <a:buNone/>
            </a:pPr>
            <a:r>
              <a:rPr lang="en-US" altLang="nl-NL" sz="900"/>
              <a:t>opdrachten aannemen</a:t>
            </a:r>
            <a:endParaRPr lang="en-US" altLang="nl-NL" sz="1800"/>
          </a:p>
        </p:txBody>
      </p:sp>
      <p:sp>
        <p:nvSpPr>
          <p:cNvPr id="3080" name="Text Box 47">
            <a:extLst>
              <a:ext uri="{FF2B5EF4-FFF2-40B4-BE49-F238E27FC236}">
                <a16:creationId xmlns:a16="http://schemas.microsoft.com/office/drawing/2014/main" id="{78B6FF3C-B3FF-D188-308F-C18CB85AEDEF}"/>
              </a:ext>
            </a:extLst>
          </p:cNvPr>
          <p:cNvSpPr txBox="1">
            <a:spLocks noChangeArrowheads="1"/>
          </p:cNvSpPr>
          <p:nvPr/>
        </p:nvSpPr>
        <p:spPr bwMode="auto">
          <a:xfrm>
            <a:off x="5657850" y="1028700"/>
            <a:ext cx="1485900" cy="516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en-US" altLang="nl-NL" sz="900" b="1"/>
              <a:t>VOORZITTER</a:t>
            </a:r>
            <a:endParaRPr lang="en-US" altLang="nl-NL" sz="900"/>
          </a:p>
          <a:p>
            <a:pPr>
              <a:lnSpc>
                <a:spcPct val="130000"/>
              </a:lnSpc>
              <a:spcBef>
                <a:spcPct val="50000"/>
              </a:spcBef>
              <a:buFontTx/>
              <a:buNone/>
            </a:pPr>
            <a:r>
              <a:rPr lang="en-US" altLang="nl-NL" sz="900"/>
              <a:t>groep :gelijktrekken” opdracht formuleren</a:t>
            </a:r>
          </a:p>
          <a:p>
            <a:pPr>
              <a:spcBef>
                <a:spcPct val="50000"/>
              </a:spcBef>
              <a:buFontTx/>
              <a:buNone/>
            </a:pPr>
            <a:r>
              <a:rPr lang="en-US" altLang="nl-NL" sz="900"/>
              <a:t>motiveren</a:t>
            </a:r>
          </a:p>
          <a:p>
            <a:pPr>
              <a:spcBef>
                <a:spcPct val="50000"/>
              </a:spcBef>
              <a:buFontTx/>
              <a:buNone/>
            </a:pPr>
            <a:r>
              <a:rPr lang="en-US" altLang="nl-NL" sz="900"/>
              <a:t>procedures aangeven of ter discussie stellen</a:t>
            </a:r>
          </a:p>
          <a:p>
            <a:pPr>
              <a:spcBef>
                <a:spcPct val="50000"/>
              </a:spcBef>
              <a:buFontTx/>
              <a:buNone/>
            </a:pPr>
            <a:r>
              <a:rPr lang="en-US" altLang="nl-NL" sz="900"/>
              <a:t>openingsvraag</a:t>
            </a:r>
          </a:p>
          <a:p>
            <a:pPr>
              <a:spcBef>
                <a:spcPct val="50000"/>
              </a:spcBef>
              <a:buFontTx/>
              <a:buNone/>
            </a:pPr>
            <a:endParaRPr lang="en-US" altLang="nl-NL" sz="900"/>
          </a:p>
          <a:p>
            <a:pPr>
              <a:spcBef>
                <a:spcPct val="50000"/>
              </a:spcBef>
              <a:buFontTx/>
              <a:buNone/>
            </a:pPr>
            <a:r>
              <a:rPr lang="en-US" altLang="nl-NL" sz="900"/>
              <a:t>discussie tot ontwikkeling brengen en stimuleren, met aandacht voor relationele, emotionele en zakelijke aspecten</a:t>
            </a:r>
          </a:p>
          <a:p>
            <a:pPr>
              <a:spcBef>
                <a:spcPct val="50000"/>
              </a:spcBef>
              <a:buFontTx/>
              <a:buNone/>
            </a:pPr>
            <a:endParaRPr lang="en-US" altLang="nl-NL" sz="900"/>
          </a:p>
          <a:p>
            <a:pPr>
              <a:spcBef>
                <a:spcPct val="50000"/>
              </a:spcBef>
              <a:buFontTx/>
              <a:buNone/>
            </a:pPr>
            <a:r>
              <a:rPr lang="en-US" altLang="nl-NL" sz="900"/>
              <a:t>discussie samenvatten</a:t>
            </a:r>
          </a:p>
          <a:p>
            <a:pPr>
              <a:spcBef>
                <a:spcPct val="50000"/>
              </a:spcBef>
              <a:buFontTx/>
              <a:buNone/>
            </a:pPr>
            <a:endParaRPr lang="en-US" altLang="nl-NL" sz="900"/>
          </a:p>
          <a:p>
            <a:pPr>
              <a:spcBef>
                <a:spcPct val="50000"/>
              </a:spcBef>
              <a:buFontTx/>
              <a:buNone/>
            </a:pPr>
            <a:endParaRPr lang="en-US" altLang="nl-NL" sz="900"/>
          </a:p>
          <a:p>
            <a:pPr>
              <a:spcBef>
                <a:spcPct val="50000"/>
              </a:spcBef>
              <a:buFontTx/>
              <a:buNone/>
            </a:pPr>
            <a:endParaRPr lang="en-US" altLang="nl-NL" sz="900"/>
          </a:p>
          <a:p>
            <a:pPr>
              <a:spcBef>
                <a:spcPct val="50000"/>
              </a:spcBef>
              <a:buFontTx/>
              <a:buNone/>
            </a:pPr>
            <a:endParaRPr lang="en-US" altLang="nl-NL" sz="900"/>
          </a:p>
          <a:p>
            <a:pPr>
              <a:spcBef>
                <a:spcPct val="50000"/>
              </a:spcBef>
              <a:buFontTx/>
              <a:buNone/>
            </a:pPr>
            <a:endParaRPr lang="en-US" altLang="nl-NL" sz="900"/>
          </a:p>
          <a:p>
            <a:pPr>
              <a:spcBef>
                <a:spcPct val="50000"/>
              </a:spcBef>
              <a:buFontTx/>
              <a:buNone/>
            </a:pPr>
            <a:endParaRPr lang="en-US" altLang="nl-NL" sz="900"/>
          </a:p>
          <a:p>
            <a:pPr>
              <a:spcBef>
                <a:spcPct val="50000"/>
              </a:spcBef>
              <a:buFontTx/>
              <a:buNone/>
            </a:pPr>
            <a:r>
              <a:rPr lang="en-US" altLang="nl-NL" sz="900"/>
              <a:t>meningen samenvatten besluit formuleren</a:t>
            </a:r>
          </a:p>
          <a:p>
            <a:pPr>
              <a:spcBef>
                <a:spcPct val="50000"/>
              </a:spcBef>
              <a:buFontTx/>
              <a:buNone/>
            </a:pPr>
            <a:r>
              <a:rPr lang="en-US" altLang="nl-NL" sz="900"/>
              <a:t>toetsen van samengevatte mening / toetsen van besluit</a:t>
            </a:r>
          </a:p>
          <a:p>
            <a:pPr>
              <a:spcBef>
                <a:spcPct val="50000"/>
              </a:spcBef>
              <a:buFontTx/>
              <a:buNone/>
            </a:pPr>
            <a:r>
              <a:rPr lang="en-US" altLang="nl-NL" sz="900"/>
              <a:t>consequenties bezien</a:t>
            </a:r>
          </a:p>
          <a:p>
            <a:pPr>
              <a:spcBef>
                <a:spcPct val="50000"/>
              </a:spcBef>
              <a:buFontTx/>
              <a:buNone/>
            </a:pPr>
            <a:r>
              <a:rPr lang="en-US" altLang="nl-NL" sz="900"/>
              <a:t>afspraken maken</a:t>
            </a:r>
            <a:endParaRPr lang="en-US" altLang="nl-NL" sz="1800"/>
          </a:p>
        </p:txBody>
      </p:sp>
      <p:sp>
        <p:nvSpPr>
          <p:cNvPr id="3081" name="Line 49">
            <a:extLst>
              <a:ext uri="{FF2B5EF4-FFF2-40B4-BE49-F238E27FC236}">
                <a16:creationId xmlns:a16="http://schemas.microsoft.com/office/drawing/2014/main" id="{2185F3CE-2A09-39DE-7C5B-69C4BD0C32B0}"/>
              </a:ext>
            </a:extLst>
          </p:cNvPr>
          <p:cNvSpPr>
            <a:spLocks noChangeShapeType="1"/>
          </p:cNvSpPr>
          <p:nvPr/>
        </p:nvSpPr>
        <p:spPr bwMode="auto">
          <a:xfrm>
            <a:off x="4514850" y="137160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2" name="Line 50">
            <a:extLst>
              <a:ext uri="{FF2B5EF4-FFF2-40B4-BE49-F238E27FC236}">
                <a16:creationId xmlns:a16="http://schemas.microsoft.com/office/drawing/2014/main" id="{F063F8A3-E650-22A7-4AEE-4DE6B63CAFAC}"/>
              </a:ext>
            </a:extLst>
          </p:cNvPr>
          <p:cNvSpPr>
            <a:spLocks noChangeShapeType="1"/>
          </p:cNvSpPr>
          <p:nvPr/>
        </p:nvSpPr>
        <p:spPr bwMode="auto">
          <a:xfrm>
            <a:off x="4514850" y="165735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3" name="Line 51">
            <a:extLst>
              <a:ext uri="{FF2B5EF4-FFF2-40B4-BE49-F238E27FC236}">
                <a16:creationId xmlns:a16="http://schemas.microsoft.com/office/drawing/2014/main" id="{2E5B2591-B1F9-41E5-AEC4-902F0B7E1D74}"/>
              </a:ext>
            </a:extLst>
          </p:cNvPr>
          <p:cNvSpPr>
            <a:spLocks noChangeShapeType="1"/>
          </p:cNvSpPr>
          <p:nvPr/>
        </p:nvSpPr>
        <p:spPr bwMode="auto">
          <a:xfrm>
            <a:off x="4514850" y="182880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4" name="Line 52">
            <a:extLst>
              <a:ext uri="{FF2B5EF4-FFF2-40B4-BE49-F238E27FC236}">
                <a16:creationId xmlns:a16="http://schemas.microsoft.com/office/drawing/2014/main" id="{209DE5C0-A4F4-561B-6627-9317F7D1BCC0}"/>
              </a:ext>
            </a:extLst>
          </p:cNvPr>
          <p:cNvSpPr>
            <a:spLocks noChangeShapeType="1"/>
          </p:cNvSpPr>
          <p:nvPr/>
        </p:nvSpPr>
        <p:spPr bwMode="auto">
          <a:xfrm>
            <a:off x="4514850" y="548640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5" name="Line 53">
            <a:extLst>
              <a:ext uri="{FF2B5EF4-FFF2-40B4-BE49-F238E27FC236}">
                <a16:creationId xmlns:a16="http://schemas.microsoft.com/office/drawing/2014/main" id="{FA9B47A2-F28D-5B85-4B62-9E02A555F194}"/>
              </a:ext>
            </a:extLst>
          </p:cNvPr>
          <p:cNvSpPr>
            <a:spLocks noChangeShapeType="1"/>
          </p:cNvSpPr>
          <p:nvPr/>
        </p:nvSpPr>
        <p:spPr bwMode="auto">
          <a:xfrm>
            <a:off x="4514850" y="582930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6" name="Line 54">
            <a:extLst>
              <a:ext uri="{FF2B5EF4-FFF2-40B4-BE49-F238E27FC236}">
                <a16:creationId xmlns:a16="http://schemas.microsoft.com/office/drawing/2014/main" id="{15D784BA-AFCA-34DF-A72A-AC755D79052F}"/>
              </a:ext>
            </a:extLst>
          </p:cNvPr>
          <p:cNvSpPr>
            <a:spLocks noChangeShapeType="1"/>
          </p:cNvSpPr>
          <p:nvPr/>
        </p:nvSpPr>
        <p:spPr bwMode="auto">
          <a:xfrm>
            <a:off x="4514850" y="6172200"/>
            <a:ext cx="114300"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7" name="Line 55">
            <a:extLst>
              <a:ext uri="{FF2B5EF4-FFF2-40B4-BE49-F238E27FC236}">
                <a16:creationId xmlns:a16="http://schemas.microsoft.com/office/drawing/2014/main" id="{BC1DB11E-9D4B-B8C9-95ED-2BAD383B5161}"/>
              </a:ext>
            </a:extLst>
          </p:cNvPr>
          <p:cNvSpPr>
            <a:spLocks noChangeShapeType="1"/>
          </p:cNvSpPr>
          <p:nvPr/>
        </p:nvSpPr>
        <p:spPr bwMode="auto">
          <a:xfrm flipH="1">
            <a:off x="3314700" y="1305421"/>
            <a:ext cx="120015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8" name="Line 56">
            <a:extLst>
              <a:ext uri="{FF2B5EF4-FFF2-40B4-BE49-F238E27FC236}">
                <a16:creationId xmlns:a16="http://schemas.microsoft.com/office/drawing/2014/main" id="{668EC8BF-B161-89E5-7237-E040B470887B}"/>
              </a:ext>
            </a:extLst>
          </p:cNvPr>
          <p:cNvSpPr>
            <a:spLocks noChangeShapeType="1"/>
          </p:cNvSpPr>
          <p:nvPr/>
        </p:nvSpPr>
        <p:spPr bwMode="auto">
          <a:xfrm>
            <a:off x="4572000" y="1265688"/>
            <a:ext cx="1143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3089" name="Text Box 58">
            <a:extLst>
              <a:ext uri="{FF2B5EF4-FFF2-40B4-BE49-F238E27FC236}">
                <a16:creationId xmlns:a16="http://schemas.microsoft.com/office/drawing/2014/main" id="{C8FECC63-3001-DE96-A47A-A74365720B2A}"/>
              </a:ext>
            </a:extLst>
          </p:cNvPr>
          <p:cNvSpPr txBox="1">
            <a:spLocks noChangeArrowheads="1"/>
          </p:cNvSpPr>
          <p:nvPr/>
        </p:nvSpPr>
        <p:spPr bwMode="auto">
          <a:xfrm>
            <a:off x="4144565" y="810697"/>
            <a:ext cx="912019"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nl-NL" altLang="nl-NL" sz="900" b="1"/>
              <a:t>ORIËNTATIE</a:t>
            </a:r>
          </a:p>
        </p:txBody>
      </p:sp>
      <p:sp>
        <p:nvSpPr>
          <p:cNvPr id="3090" name="Text Box 60">
            <a:extLst>
              <a:ext uri="{FF2B5EF4-FFF2-40B4-BE49-F238E27FC236}">
                <a16:creationId xmlns:a16="http://schemas.microsoft.com/office/drawing/2014/main" id="{6B737DE2-12B0-B478-AF72-E77CF4F09445}"/>
              </a:ext>
            </a:extLst>
          </p:cNvPr>
          <p:cNvSpPr txBox="1">
            <a:spLocks noChangeArrowheads="1"/>
          </p:cNvSpPr>
          <p:nvPr/>
        </p:nvSpPr>
        <p:spPr bwMode="auto">
          <a:xfrm>
            <a:off x="2400300" y="457200"/>
            <a:ext cx="14287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nl-NL" altLang="nl-NL" sz="1050" b="1"/>
              <a:t>Fuikmodel</a:t>
            </a:r>
            <a:endParaRPr lang="nl-NL" altLang="nl-NL" sz="900" b="1"/>
          </a:p>
        </p:txBody>
      </p:sp>
      <p:sp>
        <p:nvSpPr>
          <p:cNvPr id="3091" name="Tekstvak 2">
            <a:extLst>
              <a:ext uri="{FF2B5EF4-FFF2-40B4-BE49-F238E27FC236}">
                <a16:creationId xmlns:a16="http://schemas.microsoft.com/office/drawing/2014/main" id="{6D3DD77D-355D-72BA-B815-DE6E5EABD9BE}"/>
              </a:ext>
            </a:extLst>
          </p:cNvPr>
          <p:cNvSpPr txBox="1">
            <a:spLocks noChangeArrowheads="1"/>
          </p:cNvSpPr>
          <p:nvPr/>
        </p:nvSpPr>
        <p:spPr bwMode="auto">
          <a:xfrm>
            <a:off x="5143500" y="815578"/>
            <a:ext cx="20002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nl-NL" altLang="nl-NL" sz="1350">
                <a:solidFill>
                  <a:srgbClr val="FF0000"/>
                </a:solidFill>
                <a:latin typeface="Arial" panose="020B0604020202020204" pitchFamily="34" charset="0"/>
                <a:cs typeface="Arial" panose="020B0604020202020204" pitchFamily="34" charset="0"/>
              </a:rPr>
              <a:t>&gt;probleemverkenning</a:t>
            </a:r>
          </a:p>
        </p:txBody>
      </p:sp>
      <p:sp>
        <p:nvSpPr>
          <p:cNvPr id="3092" name="Tekstvak 3">
            <a:extLst>
              <a:ext uri="{FF2B5EF4-FFF2-40B4-BE49-F238E27FC236}">
                <a16:creationId xmlns:a16="http://schemas.microsoft.com/office/drawing/2014/main" id="{55236F39-8197-72D7-A4D7-8733714B80DC}"/>
              </a:ext>
            </a:extLst>
          </p:cNvPr>
          <p:cNvSpPr txBox="1">
            <a:spLocks noChangeArrowheads="1"/>
          </p:cNvSpPr>
          <p:nvPr/>
        </p:nvSpPr>
        <p:spPr bwMode="auto">
          <a:xfrm>
            <a:off x="5314950" y="4156472"/>
            <a:ext cx="20085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nl-NL" altLang="nl-NL" sz="1350">
                <a:solidFill>
                  <a:srgbClr val="FF0000"/>
                </a:solidFill>
                <a:latin typeface="Arial" panose="020B0604020202020204" pitchFamily="34" charset="0"/>
                <a:cs typeface="Arial" panose="020B0604020202020204" pitchFamily="34" charset="0"/>
              </a:rPr>
              <a:t>&gt;adviesaanvraag</a:t>
            </a:r>
          </a:p>
        </p:txBody>
      </p:sp>
      <p:sp>
        <p:nvSpPr>
          <p:cNvPr id="3093" name="Tekstvak 4">
            <a:extLst>
              <a:ext uri="{FF2B5EF4-FFF2-40B4-BE49-F238E27FC236}">
                <a16:creationId xmlns:a16="http://schemas.microsoft.com/office/drawing/2014/main" id="{8D07942F-06E3-228F-F27D-58BDDC5724C1}"/>
              </a:ext>
            </a:extLst>
          </p:cNvPr>
          <p:cNvSpPr txBox="1">
            <a:spLocks noChangeArrowheads="1"/>
          </p:cNvSpPr>
          <p:nvPr/>
        </p:nvSpPr>
        <p:spPr bwMode="auto">
          <a:xfrm>
            <a:off x="1843116" y="6087633"/>
            <a:ext cx="6028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nl-NL" altLang="nl-NL" sz="1200" dirty="0">
                <a:solidFill>
                  <a:srgbClr val="FF0000"/>
                </a:solidFill>
                <a:latin typeface="Arial" panose="020B0604020202020204" pitchFamily="34" charset="0"/>
                <a:cs typeface="Arial" panose="020B0604020202020204" pitchFamily="34" charset="0"/>
              </a:rPr>
              <a:t>WOR &lt;&gt; vroegtijdig betrokken</a:t>
            </a:r>
          </a:p>
          <a:p>
            <a:pPr algn="ctr"/>
            <a:r>
              <a:rPr lang="nl-NL" altLang="nl-NL" sz="1200" dirty="0">
                <a:solidFill>
                  <a:srgbClr val="FF0000"/>
                </a:solidFill>
                <a:latin typeface="Arial" panose="020B0604020202020204" pitchFamily="34" charset="0"/>
                <a:cs typeface="Arial" panose="020B0604020202020204" pitchFamily="34" charset="0"/>
              </a:rPr>
              <a:t>,vraagt </a:t>
            </a:r>
            <a:r>
              <a:rPr lang="nl-NL" altLang="nl-NL" sz="1200" dirty="0" err="1">
                <a:solidFill>
                  <a:srgbClr val="FF0000"/>
                </a:solidFill>
                <a:latin typeface="Arial" panose="020B0604020202020204" pitchFamily="34" charset="0"/>
                <a:cs typeface="Arial" panose="020B0604020202020204" pitchFamily="34" charset="0"/>
              </a:rPr>
              <a:t>oa</a:t>
            </a:r>
            <a:r>
              <a:rPr lang="nl-NL" altLang="nl-NL" sz="1200" dirty="0">
                <a:solidFill>
                  <a:srgbClr val="FF0000"/>
                </a:solidFill>
                <a:latin typeface="Arial" panose="020B0604020202020204" pitchFamily="34" charset="0"/>
                <a:cs typeface="Arial" panose="020B0604020202020204" pitchFamily="34" charset="0"/>
              </a:rPr>
              <a:t> gevolgen </a:t>
            </a:r>
            <a:r>
              <a:rPr lang="nl-NL" altLang="nl-NL" sz="1200" dirty="0" err="1">
                <a:solidFill>
                  <a:srgbClr val="FF0000"/>
                </a:solidFill>
                <a:latin typeface="Arial" panose="020B0604020202020204" pitchFamily="34" charset="0"/>
                <a:cs typeface="Arial" panose="020B0604020202020204" pitchFamily="34" charset="0"/>
              </a:rPr>
              <a:t>etc</a:t>
            </a:r>
            <a:r>
              <a:rPr lang="nl-NL" altLang="nl-NL" sz="1200" dirty="0">
                <a:solidFill>
                  <a:srgbClr val="FF0000"/>
                </a:solidFill>
                <a:latin typeface="Arial" panose="020B0604020202020204" pitchFamily="34" charset="0"/>
                <a:cs typeface="Arial" panose="020B0604020202020204" pitchFamily="34" charset="0"/>
              </a:rPr>
              <a:t>, bij probleemschets nog niet helder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706DD-09BC-1B3B-6CA2-C73A423700DA}"/>
              </a:ext>
            </a:extLst>
          </p:cNvPr>
          <p:cNvSpPr>
            <a:spLocks noGrp="1"/>
          </p:cNvSpPr>
          <p:nvPr>
            <p:ph type="title"/>
          </p:nvPr>
        </p:nvSpPr>
        <p:spPr/>
        <p:txBody>
          <a:bodyPr/>
          <a:lstStyle/>
          <a:p>
            <a:r>
              <a:rPr lang="nl-NL" dirty="0"/>
              <a:t>Wat kun je doen bij gedoe?</a:t>
            </a:r>
          </a:p>
        </p:txBody>
      </p:sp>
      <p:sp>
        <p:nvSpPr>
          <p:cNvPr id="3" name="Tijdelijke aanduiding voor inhoud 2">
            <a:extLst>
              <a:ext uri="{FF2B5EF4-FFF2-40B4-BE49-F238E27FC236}">
                <a16:creationId xmlns:a16="http://schemas.microsoft.com/office/drawing/2014/main" id="{24B4D143-3F56-1E47-67A1-54FAB9F9807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925245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09DD9-DDD8-FDC5-E65A-9B96CC87696A}"/>
              </a:ext>
            </a:extLst>
          </p:cNvPr>
          <p:cNvSpPr>
            <a:spLocks noGrp="1"/>
          </p:cNvSpPr>
          <p:nvPr>
            <p:ph type="title"/>
          </p:nvPr>
        </p:nvSpPr>
        <p:spPr/>
        <p:txBody>
          <a:bodyPr/>
          <a:lstStyle/>
          <a:p>
            <a:r>
              <a:rPr lang="nl-NL" dirty="0"/>
              <a:t>De geschillencommissie, gratis bemiddeling</a:t>
            </a:r>
          </a:p>
        </p:txBody>
      </p:sp>
      <p:sp>
        <p:nvSpPr>
          <p:cNvPr id="3" name="Tijdelijke aanduiding voor inhoud 2">
            <a:extLst>
              <a:ext uri="{FF2B5EF4-FFF2-40B4-BE49-F238E27FC236}">
                <a16:creationId xmlns:a16="http://schemas.microsoft.com/office/drawing/2014/main" id="{BA762564-AABB-B5C5-F405-53575567C36E}"/>
              </a:ext>
            </a:extLst>
          </p:cNvPr>
          <p:cNvSpPr>
            <a:spLocks noGrp="1"/>
          </p:cNvSpPr>
          <p:nvPr>
            <p:ph idx="1"/>
          </p:nvPr>
        </p:nvSpPr>
        <p:spPr/>
        <p:txBody>
          <a:bodyPr>
            <a:normAutofit lnSpcReduction="10000"/>
          </a:bodyPr>
          <a:lstStyle/>
          <a:p>
            <a:r>
              <a:rPr lang="nl-NL" dirty="0">
                <a:hlinkClick r:id="rId2"/>
              </a:rPr>
              <a:t>Bedrijfscommissies: Bemiddeling en advies – YouTube</a:t>
            </a:r>
            <a:endParaRPr lang="nl-NL" dirty="0"/>
          </a:p>
          <a:p>
            <a:endParaRPr lang="nl-NL" dirty="0"/>
          </a:p>
          <a:p>
            <a:r>
              <a:rPr lang="nl-NL" b="0" i="0" u="sng" dirty="0">
                <a:solidFill>
                  <a:srgbClr val="2B2A86"/>
                </a:solidFill>
                <a:effectLst/>
                <a:latin typeface="Dax"/>
                <a:hlinkClick r:id="rId3"/>
              </a:rPr>
              <a:t>Bedrijfscommissie Markt I</a:t>
            </a:r>
            <a:r>
              <a:rPr lang="nl-NL" b="0" i="0" dirty="0">
                <a:solidFill>
                  <a:srgbClr val="000000"/>
                </a:solidFill>
                <a:effectLst/>
                <a:latin typeface="Dax"/>
              </a:rPr>
              <a:t> richt zich op ondernemingen die commerciële producten en diensten leveren.</a:t>
            </a:r>
            <a:br>
              <a:rPr lang="nl-NL" dirty="0"/>
            </a:br>
            <a:r>
              <a:rPr lang="nl-NL" b="0" i="0" u="sng" dirty="0">
                <a:solidFill>
                  <a:srgbClr val="2B2A86"/>
                </a:solidFill>
                <a:effectLst/>
                <a:latin typeface="Dax"/>
                <a:hlinkClick r:id="rId4"/>
              </a:rPr>
              <a:t>Bedrijfscommissie Markt II</a:t>
            </a:r>
            <a:r>
              <a:rPr lang="nl-NL" b="0" i="0" dirty="0">
                <a:solidFill>
                  <a:srgbClr val="000000"/>
                </a:solidFill>
                <a:effectLst/>
                <a:latin typeface="Dax"/>
              </a:rPr>
              <a:t> richt zich op organisaties in de zorg, welzijn, onderwijs, cultuur en sport.</a:t>
            </a:r>
          </a:p>
          <a:p>
            <a:r>
              <a:rPr lang="nl-NL" dirty="0">
                <a:solidFill>
                  <a:srgbClr val="000000"/>
                </a:solidFill>
                <a:latin typeface="Dax"/>
              </a:rPr>
              <a:t>Bedrijfscommissie voor de Overheid, </a:t>
            </a:r>
            <a:r>
              <a:rPr lang="nl-NL" dirty="0">
                <a:hlinkClick r:id="rId5"/>
              </a:rPr>
              <a:t>Bedrijfscommissie voor de Overheid (bedrijfscommissieoverheid.nl)</a:t>
            </a:r>
            <a:endParaRPr lang="nl-NL" dirty="0"/>
          </a:p>
        </p:txBody>
      </p:sp>
    </p:spTree>
    <p:extLst>
      <p:ext uri="{BB962C8B-B14F-4D97-AF65-F5344CB8AC3E}">
        <p14:creationId xmlns:p14="http://schemas.microsoft.com/office/powerpoint/2010/main" val="258361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457200" y="811213"/>
            <a:ext cx="7886700" cy="4351338"/>
          </a:xfrm>
        </p:spPr>
        <p:txBody>
          <a:bodyPr>
            <a:normAutofit lnSpcReduction="10000"/>
          </a:bodyPr>
          <a:lstStyle/>
          <a:p>
            <a:pPr marL="457200" indent="-457200" eaLnBrk="1" hangingPunct="1">
              <a:buFontTx/>
              <a:buAutoNum type="alphaLcPeriod"/>
              <a:defRPr/>
            </a:pPr>
            <a:r>
              <a:rPr lang="nl-NL" dirty="0"/>
              <a:t>Overdracht van de zeggenschap over de onderneming of een onderdeel daarvan. </a:t>
            </a:r>
          </a:p>
          <a:p>
            <a:pPr marL="457200" indent="-457200" eaLnBrk="1" hangingPunct="1">
              <a:buFontTx/>
              <a:buAutoNum type="alphaLcPeriod"/>
              <a:defRPr/>
            </a:pPr>
            <a:r>
              <a:rPr lang="nl-NL" dirty="0"/>
              <a:t>Het vestigen van, dan wel het overnemen of afstoten van de zeggenschap over een andere onderneming, alsmede het aangaan van, het aanbrengen van een belangrijke wijziging in of het verbreken van duurzame samenwerking met een andere onderneming, waaronder begrepen het aangaan, in belangrijke financiële deelneming vanwege of ten behoeve van een dergelijke onderneming. </a:t>
            </a:r>
          </a:p>
          <a:p>
            <a:pPr marL="457200" indent="-457200" eaLnBrk="1" hangingPunct="1">
              <a:buFontTx/>
              <a:buAutoNum type="alphaLcPeriod"/>
              <a:defRPr/>
            </a:pPr>
            <a:endParaRPr lang="en-US" sz="2400" dirty="0"/>
          </a:p>
          <a:p>
            <a:pPr eaLnBrk="1" hangingPunct="1">
              <a:defRPr/>
            </a:pPr>
            <a:endParaRPr 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434437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5FBDA-C968-D965-51E9-E6AB98E005BB}"/>
              </a:ext>
            </a:extLst>
          </p:cNvPr>
          <p:cNvSpPr>
            <a:spLocks noGrp="1"/>
          </p:cNvSpPr>
          <p:nvPr>
            <p:ph type="title"/>
          </p:nvPr>
        </p:nvSpPr>
        <p:spPr/>
        <p:txBody>
          <a:bodyPr/>
          <a:lstStyle/>
          <a:p>
            <a:r>
              <a:rPr lang="nl-NL" dirty="0"/>
              <a:t>Check-out</a:t>
            </a:r>
          </a:p>
        </p:txBody>
      </p:sp>
      <p:sp>
        <p:nvSpPr>
          <p:cNvPr id="3" name="Tijdelijke aanduiding voor inhoud 2">
            <a:extLst>
              <a:ext uri="{FF2B5EF4-FFF2-40B4-BE49-F238E27FC236}">
                <a16:creationId xmlns:a16="http://schemas.microsoft.com/office/drawing/2014/main" id="{E076E911-5A26-2800-5E53-D46971A694DC}"/>
              </a:ext>
            </a:extLst>
          </p:cNvPr>
          <p:cNvSpPr>
            <a:spLocks noGrp="1"/>
          </p:cNvSpPr>
          <p:nvPr>
            <p:ph idx="1"/>
          </p:nvPr>
        </p:nvSpPr>
        <p:spPr/>
        <p:txBody>
          <a:bodyPr/>
          <a:lstStyle/>
          <a:p>
            <a:endParaRPr lang="nl-NL" dirty="0"/>
          </a:p>
          <a:p>
            <a:r>
              <a:rPr lang="nl-NL" dirty="0"/>
              <a:t>Welk woord n.a.v. deze workshop komt bij je op?</a:t>
            </a:r>
          </a:p>
          <a:p>
            <a:endParaRPr lang="nl-NL" dirty="0"/>
          </a:p>
          <a:p>
            <a:r>
              <a:rPr lang="nl-NL" dirty="0"/>
              <a:t>Verzoek; </a:t>
            </a:r>
          </a:p>
          <a:p>
            <a:pPr marL="0" indent="0">
              <a:buNone/>
            </a:pPr>
            <a:r>
              <a:rPr lang="nl-NL" dirty="0"/>
              <a:t>Vul het evaluatie formulier in van deze middag </a:t>
            </a:r>
          </a:p>
        </p:txBody>
      </p:sp>
    </p:spTree>
    <p:extLst>
      <p:ext uri="{BB962C8B-B14F-4D97-AF65-F5344CB8AC3E}">
        <p14:creationId xmlns:p14="http://schemas.microsoft.com/office/powerpoint/2010/main" val="3983934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Over OR Academy</a:t>
            </a:r>
          </a:p>
        </p:txBody>
      </p:sp>
      <p:sp>
        <p:nvSpPr>
          <p:cNvPr id="3" name="Tijdelijke aanduiding voor inhoud 2"/>
          <p:cNvSpPr>
            <a:spLocks noGrp="1"/>
          </p:cNvSpPr>
          <p:nvPr>
            <p:ph idx="1"/>
          </p:nvPr>
        </p:nvSpPr>
        <p:spPr/>
        <p:txBody>
          <a:bodyPr/>
          <a:lstStyle/>
          <a:p>
            <a:r>
              <a:rPr lang="nl-NL" dirty="0"/>
              <a:t>Betaalbare open- en maatwerktrainingen</a:t>
            </a:r>
          </a:p>
          <a:p>
            <a:r>
              <a:rPr lang="nl-NL" dirty="0"/>
              <a:t>Niet goed, geld terug!</a:t>
            </a:r>
          </a:p>
          <a:p>
            <a:r>
              <a:rPr lang="nl-NL" dirty="0"/>
              <a:t>De deelnemers geven gemiddeld een ruime 8</a:t>
            </a:r>
          </a:p>
          <a:p>
            <a:r>
              <a:rPr lang="nl-NL" dirty="0"/>
              <a:t>Kleine groepen</a:t>
            </a:r>
          </a:p>
          <a:p>
            <a:r>
              <a:rPr lang="nl-NL" dirty="0"/>
              <a:t>Meer info op </a:t>
            </a:r>
            <a:r>
              <a:rPr lang="nl-NL" dirty="0">
                <a:hlinkClick r:id="rId3"/>
              </a:rPr>
              <a:t>www.or-academy.nl</a:t>
            </a:r>
            <a:r>
              <a:rPr lang="nl-NL" dirty="0"/>
              <a:t> </a:t>
            </a:r>
          </a:p>
          <a:p>
            <a:r>
              <a:rPr lang="nl-NL" dirty="0"/>
              <a:t>Docent Tineke Visser, 06-82888644</a:t>
            </a:r>
          </a:p>
          <a:p>
            <a:pPr marL="0" indent="0">
              <a:buNone/>
            </a:pPr>
            <a:r>
              <a:rPr lang="nl-NL" dirty="0"/>
              <a:t>    Email: t.visser@or-academy.nl</a:t>
            </a:r>
          </a:p>
        </p:txBody>
      </p:sp>
    </p:spTree>
    <p:custDataLst>
      <p:tags r:id="rId1"/>
    </p:custDataLst>
    <p:extLst>
      <p:ext uri="{BB962C8B-B14F-4D97-AF65-F5344CB8AC3E}">
        <p14:creationId xmlns:p14="http://schemas.microsoft.com/office/powerpoint/2010/main" val="18982321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57188" y="768350"/>
            <a:ext cx="7886700" cy="4351338"/>
          </a:xfrm>
        </p:spPr>
        <p:txBody>
          <a:bodyPr>
            <a:normAutofit lnSpcReduction="10000"/>
          </a:bodyPr>
          <a:lstStyle/>
          <a:p>
            <a:pPr eaLnBrk="1" hangingPunct="1">
              <a:buFontTx/>
              <a:buNone/>
            </a:pPr>
            <a:r>
              <a:rPr lang="nl-NL" altLang="nl-NL" dirty="0"/>
              <a:t>c. Beëindiging van de werkzaamheden van de onderneming of van een belangrijk onderdeel daarvan. </a:t>
            </a:r>
          </a:p>
          <a:p>
            <a:pPr eaLnBrk="1" hangingPunct="1">
              <a:buFontTx/>
              <a:buNone/>
            </a:pPr>
            <a:r>
              <a:rPr lang="nl-NL" altLang="nl-NL" dirty="0"/>
              <a:t>d. Belangrijke inkrimping, uitbreiding of andere wijziging van de werkzaamheden van de onderneming.</a:t>
            </a:r>
          </a:p>
          <a:p>
            <a:pPr eaLnBrk="1" hangingPunct="1">
              <a:buFontTx/>
              <a:buNone/>
            </a:pPr>
            <a:r>
              <a:rPr lang="nl-NL" altLang="nl-NL" dirty="0"/>
              <a:t>e. Belangrijke wijziging in de organisatie van de onderneming, dan wel in de verdeling van bevoegdheden binnen de onderneming.</a:t>
            </a:r>
          </a:p>
          <a:p>
            <a:pPr eaLnBrk="1" hangingPunct="1">
              <a:buFontTx/>
              <a:buNone/>
            </a:pPr>
            <a:r>
              <a:rPr lang="nl-NL" altLang="nl-NL" dirty="0"/>
              <a:t>f.  Wijziging van de plaats waar de onderneming haar werkzaamheden uitoefent. </a:t>
            </a:r>
          </a:p>
          <a:p>
            <a:pPr eaLnBrk="1" hangingPunct="1"/>
            <a:endParaRPr lang="nl-NL" altLang="nl-NL" dirty="0"/>
          </a:p>
        </p:txBody>
      </p:sp>
      <p:sp>
        <p:nvSpPr>
          <p:cNvPr id="4" name="Tijdelijke aanduiding voor voettekst 3"/>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90522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628650" y="796925"/>
            <a:ext cx="7886700" cy="4351338"/>
          </a:xfrm>
        </p:spPr>
        <p:txBody>
          <a:bodyPr>
            <a:normAutofit lnSpcReduction="10000"/>
          </a:bodyPr>
          <a:lstStyle/>
          <a:p>
            <a:pPr marL="447675" indent="-447675" eaLnBrk="1" hangingPunct="1">
              <a:buFontTx/>
              <a:buNone/>
              <a:defRPr/>
            </a:pPr>
            <a:r>
              <a:rPr lang="nl-NL" dirty="0"/>
              <a:t>g.  Het groepsgewijs werven of inlenen van arbeidskrachten.</a:t>
            </a:r>
          </a:p>
          <a:p>
            <a:pPr marL="447675" indent="-447675" eaLnBrk="1" hangingPunct="1">
              <a:buFontTx/>
              <a:buNone/>
              <a:defRPr/>
            </a:pPr>
            <a:r>
              <a:rPr lang="nl-NL" dirty="0"/>
              <a:t>h.  Het doen van een belangrijke investering ten behoeve van de onderneming. </a:t>
            </a:r>
          </a:p>
          <a:p>
            <a:pPr marL="447675" indent="-447675" eaLnBrk="1" hangingPunct="1">
              <a:buFontTx/>
              <a:buNone/>
              <a:defRPr/>
            </a:pPr>
            <a:r>
              <a:rPr lang="nl-NL" dirty="0"/>
              <a:t>i.    Het aantrekken van een belangrijk krediet ten behoeve van de onderneming.</a:t>
            </a:r>
          </a:p>
          <a:p>
            <a:pPr marL="447675" indent="-447675" eaLnBrk="1" hangingPunct="1">
              <a:buFontTx/>
              <a:buNone/>
              <a:defRPr/>
            </a:pPr>
            <a:r>
              <a:rPr lang="nl-NL" dirty="0"/>
              <a:t>j.    Het verstrekken van een belangrijk krediet en het stellen van zekerheid voor belangrijke schulden van een andere ondernemer, tenzij dit geschiedt in de normale uitoefening van werkzaamheden in de onderneming.</a:t>
            </a:r>
          </a:p>
          <a:p>
            <a:pPr eaLnBrk="1" hangingPunct="1">
              <a:defRPr/>
            </a:pPr>
            <a:endParaRPr lang="nl-NL" dirty="0"/>
          </a:p>
        </p:txBody>
      </p:sp>
      <p:sp>
        <p:nvSpPr>
          <p:cNvPr id="4" name="Tijdelijke aanduiding voor voettekst 3"/>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13429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5763" y="796925"/>
            <a:ext cx="7886700" cy="4351338"/>
          </a:xfrm>
        </p:spPr>
        <p:txBody>
          <a:bodyPr/>
          <a:lstStyle/>
          <a:p>
            <a:pPr eaLnBrk="1" hangingPunct="1">
              <a:buFontTx/>
              <a:buNone/>
            </a:pPr>
            <a:r>
              <a:rPr lang="nl-NL" altLang="nl-NL" dirty="0"/>
              <a:t>k. Invoering of wijziging van een belangrijke technologische voorziening.</a:t>
            </a:r>
          </a:p>
          <a:p>
            <a:pPr eaLnBrk="1" hangingPunct="1">
              <a:buFontTx/>
              <a:buNone/>
            </a:pPr>
            <a:r>
              <a:rPr lang="nl-NL" altLang="nl-NL" dirty="0"/>
              <a:t>l.  Het treffen van een belangrijke maatregel in verband met de zorg van de onderneming voor het milieu, waaronder begrepen het treffen of wijzigen van een beleidsmatige, organisatorische en administratieve voorziening in verband met het milieu.</a:t>
            </a:r>
          </a:p>
          <a:p>
            <a:pPr eaLnBrk="1" hangingPunct="1"/>
            <a:endParaRPr lang="nl-NL" altLang="nl-NL" dirty="0"/>
          </a:p>
        </p:txBody>
      </p:sp>
      <p:sp>
        <p:nvSpPr>
          <p:cNvPr id="3" name="Tijdelijke aanduiding voor voettekst 2"/>
          <p:cNvSpPr>
            <a:spLocks noGrp="1"/>
          </p:cNvSpPr>
          <p:nvPr>
            <p:ph type="ftr" sz="quarter" idx="11"/>
          </p:nvPr>
        </p:nvSpPr>
        <p:spPr bwMode="auto">
          <a:xfrm>
            <a:off x="1828800" y="6477000"/>
            <a:ext cx="624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a:lstStyle>
          <a:p>
            <a:pPr>
              <a:defRPr/>
            </a:pPr>
            <a:r>
              <a:rPr lang="nl-NL"/>
              <a:t>Advies en instemming CAOP</a:t>
            </a:r>
            <a:endParaRPr lang="en-US" sz="1400"/>
          </a:p>
        </p:txBody>
      </p:sp>
    </p:spTree>
    <p:extLst>
      <p:ext uri="{BB962C8B-B14F-4D97-AF65-F5344CB8AC3E}">
        <p14:creationId xmlns:p14="http://schemas.microsoft.com/office/powerpoint/2010/main" val="3480711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FTVOTE PROP PROPVOTEDONE" val="NO"/>
  <p:tag name="SOFTVOTE PROP CURRENTTIME" val="-1"/>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cademy OR.potx" id="{61B28B0D-A7B8-4B27-9D9E-26500FFF3368}" vid="{63FD66E8-0417-4E7B-B1E2-C1E629F16F1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BE2C0DB350A4BB7C9AF1EC5F7221F" ma:contentTypeVersion="16" ma:contentTypeDescription="Een nieuw document maken." ma:contentTypeScope="" ma:versionID="45a71cd60002ce50278d89e555289656">
  <xsd:schema xmlns:xsd="http://www.w3.org/2001/XMLSchema" xmlns:xs="http://www.w3.org/2001/XMLSchema" xmlns:p="http://schemas.microsoft.com/office/2006/metadata/properties" xmlns:ns2="5f689324-8ead-4ddb-9ec8-d3ba99cdcd85" xmlns:ns3="4ac7e640-d0c2-4369-8839-65ad1c610359" targetNamespace="http://schemas.microsoft.com/office/2006/metadata/properties" ma:root="true" ma:fieldsID="16f6eb1717c5f2af8fc7d6c0c8df63d7" ns2:_="" ns3:_="">
    <xsd:import namespace="5f689324-8ead-4ddb-9ec8-d3ba99cdcd85"/>
    <xsd:import namespace="4ac7e640-d0c2-4369-8839-65ad1c6103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89324-8ead-4ddb-9ec8-d3ba99cdc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709ef21-141f-4780-8062-8bea83c2fb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c7e640-d0c2-4369-8839-65ad1c61035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08e65a0-07fd-4d3f-a805-8729dd3f8f21}" ma:internalName="TaxCatchAll" ma:showField="CatchAllData" ma:web="4ac7e640-d0c2-4369-8839-65ad1c6103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2488F-FEB5-47C0-A3AB-EFC0A8E22ED4}"/>
</file>

<file path=customXml/itemProps2.xml><?xml version="1.0" encoding="utf-8"?>
<ds:datastoreItem xmlns:ds="http://schemas.openxmlformats.org/officeDocument/2006/customXml" ds:itemID="{01EDBABD-1C81-4A86-93FF-A5330B6396F4}"/>
</file>

<file path=docProps/app.xml><?xml version="1.0" encoding="utf-8"?>
<Properties xmlns="http://schemas.openxmlformats.org/officeDocument/2006/extended-properties" xmlns:vt="http://schemas.openxmlformats.org/officeDocument/2006/docPropsVTypes">
  <Template>OR-academy OR</Template>
  <TotalTime>10771</TotalTime>
  <Words>3578</Words>
  <Application>Microsoft Office PowerPoint</Application>
  <PresentationFormat>Diavoorstelling (4:3)</PresentationFormat>
  <Paragraphs>435</Paragraphs>
  <Slides>61</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61</vt:i4>
      </vt:variant>
    </vt:vector>
  </HeadingPairs>
  <TitlesOfParts>
    <vt:vector size="70" baseType="lpstr">
      <vt:lpstr>Arial</vt:lpstr>
      <vt:lpstr>Calibri</vt:lpstr>
      <vt:lpstr>Calibri Light</vt:lpstr>
      <vt:lpstr>Dax</vt:lpstr>
      <vt:lpstr>Raleway</vt:lpstr>
      <vt:lpstr>Times</vt:lpstr>
      <vt:lpstr>Verdana</vt:lpstr>
      <vt:lpstr>Wingdings</vt:lpstr>
      <vt:lpstr>Kantoorthema</vt:lpstr>
      <vt:lpstr>Advies &amp;instemmingsrecht. De or als adviseur en onderhandelaar </vt:lpstr>
      <vt:lpstr>Programma</vt:lpstr>
      <vt:lpstr>De ondernemingsraad als adviseur</vt:lpstr>
      <vt:lpstr>PowerPoint-presentatie</vt:lpstr>
      <vt:lpstr>In welke gevallen moet advies worden gevraagd?</vt:lpstr>
      <vt:lpstr>PowerPoint-presentatie</vt:lpstr>
      <vt:lpstr>PowerPoint-presentatie</vt:lpstr>
      <vt:lpstr>PowerPoint-presentatie</vt:lpstr>
      <vt:lpstr>PowerPoint-presentatie</vt:lpstr>
      <vt:lpstr>PowerPoint-presentatie</vt:lpstr>
      <vt:lpstr>PowerPoint-presentatie</vt:lpstr>
      <vt:lpstr>Uitbreiding adviesrecht (32):</vt:lpstr>
      <vt:lpstr>Ongevraagd advies</vt:lpstr>
      <vt:lpstr>Waarom zou een ondernemer om advies vragen?</vt:lpstr>
      <vt:lpstr> Wat moet er in ieder geval in een adviesaanvraag van de ondernemer staan?</vt:lpstr>
      <vt:lpstr>PowerPoint-presentatie</vt:lpstr>
      <vt:lpstr>Op welk moment moet advies worden gevraagd?</vt:lpstr>
      <vt:lpstr>Let op</vt:lpstr>
      <vt:lpstr>Het begrip ‘belangrijk’</vt:lpstr>
      <vt:lpstr>PowerPoint-presentatie</vt:lpstr>
      <vt:lpstr>Wat is de procedure om advies te vragen?</vt:lpstr>
      <vt:lpstr>PowerPoint-presentatie</vt:lpstr>
      <vt:lpstr>PowerPoint-presentatie</vt:lpstr>
      <vt:lpstr>Als het besluit afwijkt van het advies?</vt:lpstr>
      <vt:lpstr>De beroepsprocedure</vt:lpstr>
      <vt:lpstr>PowerPoint-presentatie</vt:lpstr>
      <vt:lpstr>PowerPoint-presentatie</vt:lpstr>
      <vt:lpstr>PowerPoint-presentatie</vt:lpstr>
      <vt:lpstr>Is de OR verplicht om advies uit te brengen?</vt:lpstr>
      <vt:lpstr>Positief of negatief advies?</vt:lpstr>
      <vt:lpstr>Voorlopig standpunt</vt:lpstr>
      <vt:lpstr>Belangrijk om in het advies te schrijven</vt:lpstr>
      <vt:lpstr>Jurisprudentie</vt:lpstr>
      <vt:lpstr>PowerPoint-presentatie</vt:lpstr>
      <vt:lpstr>Opbouw van een advies</vt:lpstr>
      <vt:lpstr>PowerPoint-presentatie</vt:lpstr>
      <vt:lpstr>Adviesrecht</vt:lpstr>
      <vt:lpstr>Stelling</vt:lpstr>
      <vt:lpstr>PowerPoint-presentatie</vt:lpstr>
      <vt:lpstr>PowerPoint-presentatie</vt:lpstr>
      <vt:lpstr>PowerPoint-presentatie</vt:lpstr>
      <vt:lpstr>PowerPoint-presentatie</vt:lpstr>
      <vt:lpstr>De ondernemingsraad als onderhandelaar</vt:lpstr>
      <vt:lpstr>Wanneer behoeft de bestuurder instemming van de OR?</vt:lpstr>
      <vt:lpstr>PowerPoint-presentatie</vt:lpstr>
      <vt:lpstr>PowerPoint-presentatie</vt:lpstr>
      <vt:lpstr>PowerPoint-presentatie</vt:lpstr>
      <vt:lpstr>PowerPoint-presentatie</vt:lpstr>
      <vt:lpstr>Uitbreiding instemmingsrecht (32)</vt:lpstr>
      <vt:lpstr>Wanneer geen instemmingsrecht?</vt:lpstr>
      <vt:lpstr>Geen instemming bereikt?</vt:lpstr>
      <vt:lpstr>Instemmingsrecht (art, 27)</vt:lpstr>
      <vt:lpstr>Instemming: wanneer niet?</vt:lpstr>
      <vt:lpstr>Van instemmingsaanvraag naar besluit</vt:lpstr>
      <vt:lpstr>PowerPoint-presentatie</vt:lpstr>
      <vt:lpstr>Besluitvormingsproces volgens de WOR</vt:lpstr>
      <vt:lpstr>PowerPoint-presentatie</vt:lpstr>
      <vt:lpstr>Wat kun je doen bij gedoe?</vt:lpstr>
      <vt:lpstr>De geschillencommissie, gratis bemiddeling</vt:lpstr>
      <vt:lpstr>Check-out</vt:lpstr>
      <vt:lpstr>Over OR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de quiz en win een boek!</dc:title>
  <dc:creator>Felix Keser</dc:creator>
  <cp:lastModifiedBy>tineke visser</cp:lastModifiedBy>
  <cp:revision>181</cp:revision>
  <cp:lastPrinted>2022-07-08T07:49:23Z</cp:lastPrinted>
  <dcterms:created xsi:type="dcterms:W3CDTF">2015-09-23T15:13:18Z</dcterms:created>
  <dcterms:modified xsi:type="dcterms:W3CDTF">2023-06-28T06:33:30Z</dcterms:modified>
</cp:coreProperties>
</file>