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983" r:id="rId3"/>
    <p:sldId id="765" r:id="rId4"/>
    <p:sldId id="910" r:id="rId5"/>
    <p:sldId id="889" r:id="rId6"/>
    <p:sldId id="911" r:id="rId7"/>
    <p:sldId id="1061" r:id="rId8"/>
    <p:sldId id="265" r:id="rId9"/>
    <p:sldId id="1041" r:id="rId10"/>
    <p:sldId id="872" r:id="rId11"/>
    <p:sldId id="1049" r:id="rId12"/>
    <p:sldId id="1058" r:id="rId13"/>
    <p:sldId id="1048" r:id="rId14"/>
    <p:sldId id="961" r:id="rId15"/>
    <p:sldId id="962" r:id="rId16"/>
    <p:sldId id="963" r:id="rId17"/>
    <p:sldId id="1042" r:id="rId18"/>
    <p:sldId id="1051" r:id="rId19"/>
    <p:sldId id="1016" r:id="rId20"/>
    <p:sldId id="1018" r:id="rId21"/>
    <p:sldId id="1017" r:id="rId22"/>
    <p:sldId id="1054" r:id="rId23"/>
    <p:sldId id="1053" r:id="rId24"/>
    <p:sldId id="1045" r:id="rId25"/>
    <p:sldId id="1043" r:id="rId26"/>
    <p:sldId id="274" r:id="rId27"/>
    <p:sldId id="1055" r:id="rId28"/>
    <p:sldId id="1047" r:id="rId29"/>
    <p:sldId id="1063" r:id="rId30"/>
    <p:sldId id="1044" r:id="rId31"/>
    <p:sldId id="1046" r:id="rId32"/>
    <p:sldId id="1050" r:id="rId33"/>
    <p:sldId id="1057" r:id="rId34"/>
    <p:sldId id="811" r:id="rId35"/>
    <p:sldId id="261" r:id="rId36"/>
    <p:sldId id="279" r:id="rId37"/>
    <p:sldId id="266" r:id="rId38"/>
    <p:sldId id="270" r:id="rId39"/>
    <p:sldId id="307" r:id="rId40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BE1"/>
    <a:srgbClr val="DC4E40"/>
    <a:srgbClr val="749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868D093E-43E1-482A-9F23-4FB31DDD4657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AED5394-282C-43EC-B1ED-792189768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4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E0723-6CAF-2C68-7FFF-ECDB26031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4494018-5FBE-8008-5927-05EE57FCA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991CA2-1B75-D2D1-8D41-9176BB70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A8BB47-72E1-0273-F1F3-ACDD81EA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D943FC-29C5-9427-A24D-12FB84D8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11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A6839-A804-369B-7FF7-90092CFD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324755-AEC0-0E1A-E9AD-A37995D3D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76CE63-78E4-B080-A3A9-FAB36D3A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4C797D-0FA0-668A-6AEA-6DD539E4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022E15-9ABC-1F25-95DF-F72A35C0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1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8A31F3-8B17-2B4C-FAE4-7E457A5D3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F94EB9-D2AF-8618-4CA7-3146A7FAF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4452AF-40B4-053C-9F93-E4F0A8F7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235D66-7195-B63A-E2FA-284E5A71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7EF6E9-BF90-7287-E795-E25A052E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2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EF0CC-DD0E-BB2E-0028-32922388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2627A9-655E-0FA3-3AEA-23A3D5E53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8DF401-D988-ABC9-8A58-3878DE58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9C6DA1-F6D9-3537-458A-D05BC4B7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88ADC0-6D7E-80C7-4F9B-12DBF31F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73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7751A-CE37-0F3C-CD1C-17763B412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96C6C7-9C1F-84C1-2A7F-27D834EA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D4462-CF87-5DFD-B582-757914CBD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6D3BDF-0DE2-DD80-F62E-CF839E68B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CE63A0-73F1-15CE-3CC6-D6C43B3B9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38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33423-7DCC-2BF4-BC1C-3661B110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12B642-F7F7-2785-5108-8C7036BE4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10E144-4603-17F0-16BB-BAD3B2D75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B82CC9-4477-50A0-7035-EDB679F2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0737D7-E115-FFA9-C983-721204B1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2513AF2-A124-7E69-05AC-F260CC23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11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AC395-31EE-97CB-7F77-6BABF733F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81EECB-8C1C-EAB4-54E9-64265BFB8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95F255-759A-CFE1-81FC-88A0FA156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D33590-40A4-5E0D-C3A5-B524CF2B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CB09A5-9974-E513-D2AA-9CE971992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1BDD18A-2910-DBAC-0E9D-4F341D95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B1EDFE-32BD-DE82-EB9E-26CB73B7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262956-B4C0-04C5-DADE-98062471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48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A7633-5F02-721C-DAB4-7D3D98B8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3B91C0-5CD9-DC99-270D-2DBD299E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6A7D83-C327-65A2-E101-3FA1F974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58E75D8-D1B3-DA88-B7DE-A0835970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1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B94EE8-3F78-43C8-36C7-91F32645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8812251-A8D1-3BFA-B41C-EF9C7841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CE47C9-2B8B-BC34-0EDB-8549DBCE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5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E9AA6-573B-8BAF-0C65-AB251291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15FCBC-2457-C6BF-3C0D-F5DFEC69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BCDA92-A79D-B6E6-8AF1-30B8553B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7EB22E-E8AF-E805-FD69-32B1D4B3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3AE390-713F-FFBB-C96A-7747C6AB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44BF50-7788-DC8D-06D8-F507CEE6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76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DBE42-BF1D-F64F-9F45-E57F716A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F37407B-C05E-BE87-0E17-CF9A09437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087543-FDEC-9BA7-8802-D952B807C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9894E3-C9C1-4405-BC05-596243FB4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52D498-81F7-4ED3-C5F5-476653EA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AF26BF-2047-4437-FDE1-F0702B26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67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DC1527-B9FA-67EA-57B9-F2F92B5E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2CA0AF-FAA1-F225-06E3-77042242E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DA0532-2D8B-4C06-5CF5-71FAA07EA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8D84-2BC0-4912-B449-DBB790F2B08B}" type="datetimeFigureOut">
              <a:rPr lang="nl-NL" smtClean="0"/>
              <a:t>20-6-2023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86B078-6624-E02A-283F-C79696CF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5BE3D3-006A-953C-F2B6-D2E978280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C7A5-F8FE-4ACD-825B-E20C912555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10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CF836-F78F-F51C-F093-AF212927A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5587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b="0" i="0" dirty="0">
                <a:solidFill>
                  <a:srgbClr val="000000"/>
                </a:solidFill>
                <a:effectLst/>
                <a:latin typeface="Barlow" panose="00000500000000000000" pitchFamily="2" charset="0"/>
              </a:rPr>
              <a:t>Invloed </a:t>
            </a:r>
            <a:r>
              <a:rPr lang="nl-NL" dirty="0">
                <a:solidFill>
                  <a:srgbClr val="000000"/>
                </a:solidFill>
                <a:latin typeface="Barlow" panose="00000500000000000000" pitchFamily="2" charset="0"/>
              </a:rPr>
              <a:t>door </a:t>
            </a:r>
            <a:r>
              <a:rPr lang="nl-NL" b="0" i="0" dirty="0">
                <a:solidFill>
                  <a:srgbClr val="000000"/>
                </a:solidFill>
                <a:effectLst/>
                <a:latin typeface="Barlow" panose="00000500000000000000" pitchFamily="2" charset="0"/>
              </a:rPr>
              <a:t>de OR op arbeidsomstandigheden 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EA47F4-C15F-7C3C-5DE9-2452410B2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5938"/>
            <a:ext cx="9144000" cy="608013"/>
          </a:xfrm>
        </p:spPr>
        <p:txBody>
          <a:bodyPr/>
          <a:lstStyle/>
          <a:p>
            <a:r>
              <a:rPr lang="nl-NL" dirty="0"/>
              <a:t>Simon Troost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305BAB3-7566-02FA-E49D-671C95BFD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587" y="3058319"/>
            <a:ext cx="66008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6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Verdiepende RI&amp;E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</a:t>
            </a:r>
            <a:r>
              <a:rPr lang="nl-NL" b="1" dirty="0"/>
              <a:t>uitgebreide</a:t>
            </a:r>
            <a:r>
              <a:rPr lang="nl-NL" dirty="0"/>
              <a:t> RI&amp;E als er aanleiding toe is.</a:t>
            </a:r>
          </a:p>
          <a:p>
            <a:r>
              <a:rPr lang="nl-NL" dirty="0"/>
              <a:t>Er wordt een herkenbare functie- of taakindeling gebruikt.</a:t>
            </a:r>
          </a:p>
          <a:p>
            <a:r>
              <a:rPr lang="nl-NL" dirty="0"/>
              <a:t>Per functie of taak worden de risico's en aandachtspunten inzichtelijk gemaakt.</a:t>
            </a:r>
          </a:p>
          <a:p>
            <a:r>
              <a:rPr lang="nl-NL" dirty="0"/>
              <a:t>In het plan van aanpak worden de verbeterpunten begrijpelijk aangeven.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6583000-55F8-43E2-93AB-43E7CA912664}"/>
              </a:ext>
            </a:extLst>
          </p:cNvPr>
          <p:cNvSpPr/>
          <p:nvPr/>
        </p:nvSpPr>
        <p:spPr>
          <a:xfrm>
            <a:off x="1076325" y="4622747"/>
            <a:ext cx="100393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2800" dirty="0"/>
              <a:t>Vaak onderbelicht in de gewone RI&amp;E: psychische risico’s</a:t>
            </a:r>
          </a:p>
        </p:txBody>
      </p:sp>
    </p:spTree>
    <p:extLst>
      <p:ext uri="{BB962C8B-B14F-4D97-AF65-F5344CB8AC3E}">
        <p14:creationId xmlns:p14="http://schemas.microsoft.com/office/powerpoint/2010/main" val="33625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37250-C8AD-0CB9-ECD5-3715CBDF5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gaat het over: invloed op arbobeleid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24CC8C-5C76-5918-DEC5-64A51DD45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0" i="0" dirty="0">
                <a:solidFill>
                  <a:srgbClr val="000000"/>
                </a:solidFill>
                <a:effectLst/>
              </a:rPr>
              <a:t>Arbobeleid is het beleid dat een werkgever binnen zijn bedrijf voert op het gebied van arbeidsomstandigheden. </a:t>
            </a:r>
          </a:p>
          <a:p>
            <a:r>
              <a:rPr lang="nl-NL" sz="2400" dirty="0">
                <a:solidFill>
                  <a:srgbClr val="000000"/>
                </a:solidFill>
              </a:rPr>
              <a:t>L</a:t>
            </a:r>
            <a:r>
              <a:rPr lang="nl-NL" sz="2400" b="0" i="0" dirty="0">
                <a:solidFill>
                  <a:srgbClr val="000000"/>
                </a:solidFill>
                <a:effectLst/>
              </a:rPr>
              <a:t>eidt tot duurzame inzetbaarheid en verhoogde productiviteit. </a:t>
            </a:r>
          </a:p>
          <a:p>
            <a:r>
              <a:rPr lang="nl-NL" sz="2400" dirty="0">
                <a:solidFill>
                  <a:srgbClr val="000000"/>
                </a:solidFill>
              </a:rPr>
              <a:t>B</a:t>
            </a:r>
            <a:r>
              <a:rPr lang="nl-NL" sz="2400" b="0" i="0" dirty="0">
                <a:solidFill>
                  <a:srgbClr val="000000"/>
                </a:solidFill>
                <a:effectLst/>
              </a:rPr>
              <a:t>eperkt de gezondheidsrisico’s, vermindert het ziekteverzuim en bevordert de re-integratie</a:t>
            </a:r>
          </a:p>
          <a:p>
            <a:r>
              <a:rPr lang="nl-NL" sz="2400" dirty="0">
                <a:solidFill>
                  <a:srgbClr val="000000"/>
                </a:solidFill>
              </a:rPr>
              <a:t>Voor de OR een uitgebreid vakgebied: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instemmingsrecht: arbo, verzuim en re-integratie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arbo aspecten bij het adviesrecht (technologie, investeringen)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is een bevorderende taak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02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77F4B-676C-E15D-5D70-BA6CC270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Arbobeleid bestaat minimaal uit: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D69E4F-0EB4-DEB1-E8F2-677794CD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Risico-inventarisatie en -evaluatie &amp; plan van aanpak</a:t>
            </a:r>
          </a:p>
          <a:p>
            <a:r>
              <a:rPr lang="nl-NL" dirty="0"/>
              <a:t>Preventiemedewerker(s)</a:t>
            </a:r>
          </a:p>
          <a:p>
            <a:r>
              <a:rPr lang="nl-NL" dirty="0"/>
              <a:t>Contract met een arbodienst of bedrijfsarts</a:t>
            </a:r>
          </a:p>
          <a:p>
            <a:r>
              <a:rPr lang="nl-NL" dirty="0"/>
              <a:t>Bedrijfshulpverlening</a:t>
            </a:r>
          </a:p>
          <a:p>
            <a:r>
              <a:rPr lang="nl-NL" dirty="0"/>
              <a:t>Periodiek arbeidsgezondheidskundig onderzoek</a:t>
            </a:r>
          </a:p>
          <a:p>
            <a:r>
              <a:rPr lang="nl-NL" dirty="0"/>
              <a:t>Voorlichting en onderricht over veilig en gezond werken</a:t>
            </a:r>
          </a:p>
          <a:p>
            <a:r>
              <a:rPr lang="nl-NL" dirty="0"/>
              <a:t>Registreren en melden van bedrijfsongevallen.</a:t>
            </a:r>
          </a:p>
        </p:txBody>
      </p:sp>
    </p:spTree>
    <p:extLst>
      <p:ext uri="{BB962C8B-B14F-4D97-AF65-F5344CB8AC3E}">
        <p14:creationId xmlns:p14="http://schemas.microsoft.com/office/powerpoint/2010/main" val="113553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96946-0934-3370-3EA6-3DAF277A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speelveld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59B9D11-15CA-F6D8-01AF-D775FBFA9734}"/>
              </a:ext>
            </a:extLst>
          </p:cNvPr>
          <p:cNvSpPr/>
          <p:nvPr/>
        </p:nvSpPr>
        <p:spPr>
          <a:xfrm>
            <a:off x="1080738" y="3963541"/>
            <a:ext cx="1759957" cy="683533"/>
          </a:xfrm>
          <a:prstGeom prst="rect">
            <a:avLst/>
          </a:prstGeom>
          <a:solidFill>
            <a:srgbClr val="B532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Bedrijfsarts etc.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FEC7134-0D61-D9EA-B5BD-CC1C621A3B25}"/>
              </a:ext>
            </a:extLst>
          </p:cNvPr>
          <p:cNvSpPr/>
          <p:nvPr/>
        </p:nvSpPr>
        <p:spPr>
          <a:xfrm>
            <a:off x="3575438" y="3195448"/>
            <a:ext cx="1759957" cy="68353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Kerndeskundigen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B12D868-8CF1-AF0E-ED24-86EF6006BE16}"/>
              </a:ext>
            </a:extLst>
          </p:cNvPr>
          <p:cNvSpPr/>
          <p:nvPr/>
        </p:nvSpPr>
        <p:spPr>
          <a:xfrm>
            <a:off x="5716045" y="5003355"/>
            <a:ext cx="1907176" cy="683533"/>
          </a:xfrm>
          <a:prstGeom prst="rect">
            <a:avLst/>
          </a:prstGeom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Verzuimcoördinator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48CDBB0-3AA9-9696-830D-3EAE1F1ACCA6}"/>
              </a:ext>
            </a:extLst>
          </p:cNvPr>
          <p:cNvSpPr/>
          <p:nvPr/>
        </p:nvSpPr>
        <p:spPr>
          <a:xfrm>
            <a:off x="2588077" y="4983494"/>
            <a:ext cx="1759957" cy="683533"/>
          </a:xfrm>
          <a:prstGeom prst="rect">
            <a:avLst/>
          </a:prstGeom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Andere deskundigen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634B380-188A-327E-E206-492D43195315}"/>
              </a:ext>
            </a:extLst>
          </p:cNvPr>
          <p:cNvSpPr/>
          <p:nvPr/>
        </p:nvSpPr>
        <p:spPr>
          <a:xfrm>
            <a:off x="8902732" y="3963541"/>
            <a:ext cx="1759957" cy="683533"/>
          </a:xfrm>
          <a:prstGeom prst="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Arbocoördinator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D66EDEA-B897-5ABC-E5A3-AC38305696A1}"/>
              </a:ext>
            </a:extLst>
          </p:cNvPr>
          <p:cNvSpPr/>
          <p:nvPr/>
        </p:nvSpPr>
        <p:spPr>
          <a:xfrm>
            <a:off x="5692221" y="1731427"/>
            <a:ext cx="1907176" cy="683533"/>
          </a:xfrm>
          <a:prstGeom prst="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Directie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C2EBC821-C110-96B1-BBC9-3FE86F4E5353}"/>
              </a:ext>
            </a:extLst>
          </p:cNvPr>
          <p:cNvSpPr/>
          <p:nvPr/>
        </p:nvSpPr>
        <p:spPr>
          <a:xfrm>
            <a:off x="3156587" y="2192663"/>
            <a:ext cx="1759957" cy="6835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Human Resources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925B6989-AFCD-8294-E2E1-BE831B42BEE5}"/>
              </a:ext>
            </a:extLst>
          </p:cNvPr>
          <p:cNvSpPr/>
          <p:nvPr/>
        </p:nvSpPr>
        <p:spPr>
          <a:xfrm>
            <a:off x="828121" y="1828413"/>
            <a:ext cx="1759957" cy="683533"/>
          </a:xfrm>
          <a:prstGeom prst="rect">
            <a:avLst/>
          </a:prstGeom>
          <a:solidFill>
            <a:srgbClr val="B532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Ondernemingsraad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(</a:t>
            </a:r>
            <a:r>
              <a:rPr lang="nl-NL" sz="1400" dirty="0" err="1">
                <a:solidFill>
                  <a:schemeClr val="tx1"/>
                </a:solidFill>
              </a:rPr>
              <a:t>PvT</a:t>
            </a:r>
            <a:r>
              <a:rPr lang="nl-NL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53F166B2-4239-34B3-F618-66591730E715}"/>
              </a:ext>
            </a:extLst>
          </p:cNvPr>
          <p:cNvSpPr/>
          <p:nvPr/>
        </p:nvSpPr>
        <p:spPr>
          <a:xfrm>
            <a:off x="828120" y="2886725"/>
            <a:ext cx="1759957" cy="683533"/>
          </a:xfrm>
          <a:prstGeom prst="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Arbeidsdeskundige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E2B083B0-EE8B-FC5B-52E6-566A588604F7}"/>
              </a:ext>
            </a:extLst>
          </p:cNvPr>
          <p:cNvSpPr/>
          <p:nvPr/>
        </p:nvSpPr>
        <p:spPr>
          <a:xfrm>
            <a:off x="6322756" y="2886725"/>
            <a:ext cx="1907176" cy="683533"/>
          </a:xfrm>
          <a:prstGeom prst="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Preventiemedewerker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0429A418-6BA4-387A-30CF-A869C1FD1680}"/>
              </a:ext>
            </a:extLst>
          </p:cNvPr>
          <p:cNvSpPr/>
          <p:nvPr/>
        </p:nvSpPr>
        <p:spPr>
          <a:xfrm>
            <a:off x="9204086" y="1772736"/>
            <a:ext cx="1907176" cy="683533"/>
          </a:xfrm>
          <a:prstGeom prst="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Nederlandse arbeidsinspectie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449933A-D6D6-7DDC-E829-C619B60389CE}"/>
              </a:ext>
            </a:extLst>
          </p:cNvPr>
          <p:cNvSpPr/>
          <p:nvPr/>
        </p:nvSpPr>
        <p:spPr>
          <a:xfrm>
            <a:off x="9446624" y="2876196"/>
            <a:ext cx="1907176" cy="68353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Vertrouwenspersonen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39E33BEC-6569-C1FB-D9B0-753E1E2D51EA}"/>
              </a:ext>
            </a:extLst>
          </p:cNvPr>
          <p:cNvSpPr/>
          <p:nvPr/>
        </p:nvSpPr>
        <p:spPr>
          <a:xfrm>
            <a:off x="3956088" y="4089471"/>
            <a:ext cx="1759957" cy="683533"/>
          </a:xfrm>
          <a:prstGeom prst="rect">
            <a:avLst/>
          </a:prstGeom>
          <a:solidFill>
            <a:srgbClr val="B532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Casemanager 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3C9EE47-28CB-4580-37D6-3C3F68A2B161}"/>
              </a:ext>
            </a:extLst>
          </p:cNvPr>
          <p:cNvSpPr/>
          <p:nvPr/>
        </p:nvSpPr>
        <p:spPr>
          <a:xfrm>
            <a:off x="338618" y="4930685"/>
            <a:ext cx="1759957" cy="683533"/>
          </a:xfrm>
          <a:prstGeom prst="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Achterban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CD39A3AA-2DD3-E7C5-F991-7826A9DFD0AA}"/>
              </a:ext>
            </a:extLst>
          </p:cNvPr>
          <p:cNvSpPr/>
          <p:nvPr/>
        </p:nvSpPr>
        <p:spPr>
          <a:xfrm>
            <a:off x="6322756" y="3935109"/>
            <a:ext cx="1907176" cy="6835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BHV-</a:t>
            </a:r>
            <a:r>
              <a:rPr lang="nl-NL" sz="1400" dirty="0" err="1">
                <a:solidFill>
                  <a:schemeClr val="tx1"/>
                </a:solidFill>
              </a:rPr>
              <a:t>ers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3BAEED66-2B33-5328-3139-92DABD1E8069}"/>
              </a:ext>
            </a:extLst>
          </p:cNvPr>
          <p:cNvSpPr/>
          <p:nvPr/>
        </p:nvSpPr>
        <p:spPr>
          <a:xfrm>
            <a:off x="8562749" y="5003355"/>
            <a:ext cx="1907176" cy="6835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Andere bedrijven: inhuur en detachering</a:t>
            </a:r>
          </a:p>
        </p:txBody>
      </p:sp>
    </p:spTree>
    <p:extLst>
      <p:ext uri="{BB962C8B-B14F-4D97-AF65-F5344CB8AC3E}">
        <p14:creationId xmlns:p14="http://schemas.microsoft.com/office/powerpoint/2010/main" val="76440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systeem van de deskundige bijstand</a:t>
            </a:r>
          </a:p>
        </p:txBody>
      </p:sp>
      <p:sp>
        <p:nvSpPr>
          <p:cNvPr id="6" name="Rechthoek 5"/>
          <p:cNvSpPr/>
          <p:nvPr/>
        </p:nvSpPr>
        <p:spPr>
          <a:xfrm>
            <a:off x="962188" y="1763815"/>
            <a:ext cx="2885782" cy="1544946"/>
          </a:xfrm>
          <a:prstGeom prst="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2400" u="sng" dirty="0"/>
              <a:t>Vangnet</a:t>
            </a:r>
          </a:p>
          <a:p>
            <a:pPr algn="ctr"/>
            <a:r>
              <a:rPr lang="nl-NL" sz="2400" dirty="0"/>
              <a:t>Gecertificeerde Arbodienst</a:t>
            </a:r>
          </a:p>
        </p:txBody>
      </p:sp>
      <p:sp>
        <p:nvSpPr>
          <p:cNvPr id="7" name="Rechthoek 6"/>
          <p:cNvSpPr/>
          <p:nvPr/>
        </p:nvSpPr>
        <p:spPr>
          <a:xfrm>
            <a:off x="962187" y="3985971"/>
            <a:ext cx="6829263" cy="1153218"/>
          </a:xfrm>
          <a:prstGeom prst="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2400" dirty="0"/>
              <a:t>Deskundige medewerkers</a:t>
            </a:r>
          </a:p>
          <a:p>
            <a:pPr algn="ctr"/>
            <a:r>
              <a:rPr lang="nl-NL" sz="2400" dirty="0"/>
              <a:t>(preventiemedewerkers, </a:t>
            </a:r>
            <a:r>
              <a:rPr lang="nl-NL" sz="2400" dirty="0" err="1"/>
              <a:t>arbocoördinator</a:t>
            </a:r>
            <a:r>
              <a:rPr lang="nl-NL" sz="2400" dirty="0"/>
              <a:t>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991648" y="2536288"/>
            <a:ext cx="385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of</a:t>
            </a:r>
          </a:p>
        </p:txBody>
      </p:sp>
      <p:sp>
        <p:nvSpPr>
          <p:cNvPr id="10" name="PIJL-LINKS 9"/>
          <p:cNvSpPr/>
          <p:nvPr/>
        </p:nvSpPr>
        <p:spPr>
          <a:xfrm>
            <a:off x="8113475" y="1877096"/>
            <a:ext cx="3249850" cy="1318384"/>
          </a:xfrm>
          <a:prstGeom prst="leftArrow">
            <a:avLst>
              <a:gd name="adj1" fmla="val 67455"/>
              <a:gd name="adj2" fmla="val 53372"/>
            </a:avLst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Wettelijke taken:</a:t>
            </a:r>
          </a:p>
          <a:p>
            <a:pPr algn="ctr"/>
            <a:r>
              <a:rPr lang="nl-NL" dirty="0"/>
              <a:t>o.a. medisch, preventie, en toetsen RI&amp;E</a:t>
            </a:r>
          </a:p>
        </p:txBody>
      </p:sp>
      <p:sp>
        <p:nvSpPr>
          <p:cNvPr id="12" name="Rechthoek 11"/>
          <p:cNvSpPr/>
          <p:nvPr/>
        </p:nvSpPr>
        <p:spPr>
          <a:xfrm>
            <a:off x="4505326" y="1778642"/>
            <a:ext cx="3249850" cy="1530119"/>
          </a:xfrm>
          <a:prstGeom prst="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2400" u="sng" dirty="0"/>
              <a:t>Maatwerk</a:t>
            </a:r>
          </a:p>
          <a:p>
            <a:pPr algn="ctr"/>
            <a:r>
              <a:rPr lang="nl-NL" sz="2400" dirty="0"/>
              <a:t>Bedrijfsarts en kerndeskundigen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556668" y="3370161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6715057" y="3484849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</a:t>
            </a:r>
          </a:p>
        </p:txBody>
      </p:sp>
      <p:sp>
        <p:nvSpPr>
          <p:cNvPr id="15" name="PIJL-LINKS 14"/>
          <p:cNvSpPr/>
          <p:nvPr/>
        </p:nvSpPr>
        <p:spPr>
          <a:xfrm>
            <a:off x="8179644" y="4104624"/>
            <a:ext cx="3183681" cy="950601"/>
          </a:xfrm>
          <a:prstGeom prst="leftArrow">
            <a:avLst>
              <a:gd name="adj1" fmla="val 67455"/>
              <a:gd name="adj2" fmla="val 69878"/>
            </a:avLst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“Dagelijkse” </a:t>
            </a:r>
            <a:r>
              <a:rPr lang="nl-NL" dirty="0" err="1"/>
              <a:t>arbotaken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01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Deskundige werknemers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werkgever bij de naleving van zijn verplichtingen op grond van de wet bijstaan door </a:t>
            </a:r>
            <a:r>
              <a:rPr lang="nl-NL" u="sng" dirty="0"/>
              <a:t>een of meer</a:t>
            </a:r>
            <a:r>
              <a:rPr lang="nl-NL" dirty="0"/>
              <a:t> deskundige werknemers.</a:t>
            </a:r>
          </a:p>
          <a:p>
            <a:r>
              <a:rPr lang="nl-NL" dirty="0"/>
              <a:t>het verlenen van medewerking aan uitvoeren van de RI&amp;E </a:t>
            </a:r>
          </a:p>
          <a:p>
            <a:r>
              <a:rPr lang="nl-NL" b="1" dirty="0"/>
              <a:t>het adviseren aan en samenwerken met de bedrijfsarts, arbodeskundigen en de OR.</a:t>
            </a:r>
          </a:p>
          <a:p>
            <a:r>
              <a:rPr lang="nl-NL" dirty="0"/>
              <a:t>helpen bij de uitvoering van de maatregelen</a:t>
            </a:r>
          </a:p>
        </p:txBody>
      </p:sp>
    </p:spTree>
    <p:extLst>
      <p:ext uri="{BB962C8B-B14F-4D97-AF65-F5344CB8AC3E}">
        <p14:creationId xmlns:p14="http://schemas.microsoft.com/office/powerpoint/2010/main" val="412380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Deskundige werknemers (art 13 Arbowet)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De deskundige medewerkers…..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moeten voldoende deskundig zijn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zijn zodanig in aantal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voldoende tijd hebben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zodanig georganiseerd zijn</a:t>
            </a:r>
          </a:p>
          <a:p>
            <a:pPr marL="85725" indent="0">
              <a:buNone/>
            </a:pPr>
            <a:r>
              <a:rPr lang="nl-NL" sz="2200" dirty="0"/>
              <a:t>……dat zij hun werk goed kunnen doen.</a:t>
            </a:r>
          </a:p>
          <a:p>
            <a:r>
              <a:rPr lang="nl-NL" sz="2200" dirty="0"/>
              <a:t>De OR heeft instemmingsrecht met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de keuze voor de preventiemedewerker (persoon)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diens positionering in de organisatie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200" dirty="0"/>
              <a:t>de taak (op grond van artikel 27  lid 1d WOR)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Rechteraccolade 5">
            <a:extLst>
              <a:ext uri="{FF2B5EF4-FFF2-40B4-BE49-F238E27FC236}">
                <a16:creationId xmlns:a16="http://schemas.microsoft.com/office/drawing/2014/main" id="{F5A01A58-1565-4FEE-9BCF-E672E315394E}"/>
              </a:ext>
            </a:extLst>
          </p:cNvPr>
          <p:cNvSpPr/>
          <p:nvPr/>
        </p:nvSpPr>
        <p:spPr>
          <a:xfrm>
            <a:off x="6591055" y="2449534"/>
            <a:ext cx="118910" cy="1249496"/>
          </a:xfrm>
          <a:prstGeom prst="rightBrace">
            <a:avLst/>
          </a:prstGeom>
          <a:ln w="25400">
            <a:solidFill>
              <a:srgbClr val="E54A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2625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3378AEA-0390-4962-929D-91B6FFA238EE}"/>
              </a:ext>
            </a:extLst>
          </p:cNvPr>
          <p:cNvSpPr txBox="1"/>
          <p:nvPr/>
        </p:nvSpPr>
        <p:spPr>
          <a:xfrm>
            <a:off x="7013353" y="2812672"/>
            <a:ext cx="3055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541" indent="-134541">
              <a:buFont typeface="Arial" panose="020B0604020202020204" pitchFamily="34" charset="0"/>
              <a:buChar char="•"/>
            </a:pPr>
            <a:r>
              <a:rPr lang="nl-NL" sz="1400" b="0" dirty="0"/>
              <a:t>beschrijven in de ri&amp;e</a:t>
            </a:r>
          </a:p>
          <a:p>
            <a:pPr marL="134541" indent="-134541">
              <a:buFont typeface="Arial" panose="020B0604020202020204" pitchFamily="34" charset="0"/>
              <a:buChar char="•"/>
            </a:pPr>
            <a:r>
              <a:rPr lang="nl-NL" sz="1400" b="0" dirty="0"/>
              <a:t>toetsen door een kerndeskundige</a:t>
            </a:r>
          </a:p>
        </p:txBody>
      </p:sp>
    </p:spTree>
    <p:extLst>
      <p:ext uri="{BB962C8B-B14F-4D97-AF65-F5344CB8AC3E}">
        <p14:creationId xmlns:p14="http://schemas.microsoft.com/office/powerpoint/2010/main" val="248103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Deskundige werknemers (art 13 Arbowet)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Moeten zelfstandig en onafhankelijk ten opzichte van de werkgever hun taak kunnen uitoefenen. </a:t>
            </a:r>
          </a:p>
          <a:p>
            <a:r>
              <a:rPr lang="nl-NL" dirty="0"/>
              <a:t>Heeft op grond van het BW een opzegverbod (let op de uitzonderingen)</a:t>
            </a:r>
            <a:br>
              <a:rPr lang="nl-NL" dirty="0"/>
            </a:br>
            <a:endParaRPr lang="nl-NL" dirty="0"/>
          </a:p>
          <a:p>
            <a:r>
              <a:rPr lang="nl-NL" dirty="0"/>
              <a:t>Let op: soms is het een deel van iemands werk  maar kan ook een fulltime baan zijn 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624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66225-A49E-88CE-2B13-116B49DF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Gecertificeerde deskundigen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E6E9B0-6EF1-9C37-72E5-D7628704A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Bedrijfsarts</a:t>
            </a:r>
          </a:p>
          <a:p>
            <a:r>
              <a:rPr lang="nl-NL" dirty="0"/>
              <a:t>Veiligheidskundige</a:t>
            </a:r>
          </a:p>
          <a:p>
            <a:r>
              <a:rPr lang="nl-NL" dirty="0"/>
              <a:t>Arbeidshygiënist</a:t>
            </a:r>
          </a:p>
          <a:p>
            <a:r>
              <a:rPr lang="nl-NL" dirty="0"/>
              <a:t>Arbeids- en organisatiedeskundige</a:t>
            </a:r>
          </a:p>
          <a:p>
            <a:endParaRPr lang="nl-NL" dirty="0"/>
          </a:p>
          <a:p>
            <a:r>
              <a:rPr lang="nl-NL" dirty="0"/>
              <a:t>Maatwerk of samen in een gecertificeerde arbodienst (vangnet)</a:t>
            </a:r>
          </a:p>
        </p:txBody>
      </p:sp>
    </p:spTree>
    <p:extLst>
      <p:ext uri="{BB962C8B-B14F-4D97-AF65-F5344CB8AC3E}">
        <p14:creationId xmlns:p14="http://schemas.microsoft.com/office/powerpoint/2010/main" val="100583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DD759-E9A0-4856-89E4-4933F578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 overlegstructuur opzetten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65864D-8698-4E50-8045-D1A598D1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Verplicht overleg voor de volgende partijen </a:t>
            </a:r>
          </a:p>
          <a:p>
            <a:r>
              <a:rPr lang="nl-NL" dirty="0"/>
              <a:t>deskundige werknemers</a:t>
            </a:r>
          </a:p>
          <a:p>
            <a:r>
              <a:rPr lang="nl-NL" dirty="0"/>
              <a:t>bedrijfsarts andere kerndeskundigen </a:t>
            </a:r>
          </a:p>
          <a:p>
            <a:r>
              <a:rPr lang="nl-NL" dirty="0"/>
              <a:t>ondernemingsraad</a:t>
            </a:r>
          </a:p>
          <a:p>
            <a:endParaRPr lang="nl-NL" dirty="0"/>
          </a:p>
          <a:p>
            <a:r>
              <a:rPr lang="nl-NL" dirty="0"/>
              <a:t>Vormvrij: wet geeft daar verder geen “instructies” voor</a:t>
            </a:r>
          </a:p>
        </p:txBody>
      </p:sp>
    </p:spTree>
    <p:extLst>
      <p:ext uri="{BB962C8B-B14F-4D97-AF65-F5344CB8AC3E}">
        <p14:creationId xmlns:p14="http://schemas.microsoft.com/office/powerpoint/2010/main" val="135947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Basis voor invloed OR op Arbo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 S.Troost (najaar 2022)</a:t>
            </a:r>
            <a:endParaRPr lang="nl-NL" dirty="0"/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A46DAE98-634E-467A-B27A-235B4AE25B7F}"/>
              </a:ext>
            </a:extLst>
          </p:cNvPr>
          <p:cNvSpPr/>
          <p:nvPr/>
        </p:nvSpPr>
        <p:spPr>
          <a:xfrm>
            <a:off x="706706" y="3403423"/>
            <a:ext cx="2383179" cy="685800"/>
          </a:xfrm>
          <a:prstGeom prst="round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Arbeidsomstandig-</a:t>
            </a:r>
          </a:p>
          <a:p>
            <a:pPr algn="ctr"/>
            <a:r>
              <a:rPr lang="nl-NL" sz="2000" dirty="0"/>
              <a:t>heden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80D3A17D-78D7-4649-8C51-B4F6A639AA54}"/>
              </a:ext>
            </a:extLst>
          </p:cNvPr>
          <p:cNvSpPr/>
          <p:nvPr/>
        </p:nvSpPr>
        <p:spPr>
          <a:xfrm>
            <a:off x="3329915" y="3403423"/>
            <a:ext cx="2383180" cy="685800"/>
          </a:xfrm>
          <a:prstGeom prst="round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Verzuim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295C2878-0266-4097-9881-626B5339D4C0}"/>
              </a:ext>
            </a:extLst>
          </p:cNvPr>
          <p:cNvSpPr/>
          <p:nvPr/>
        </p:nvSpPr>
        <p:spPr>
          <a:xfrm>
            <a:off x="5953125" y="3403423"/>
            <a:ext cx="2365010" cy="685800"/>
          </a:xfrm>
          <a:prstGeom prst="round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Re-integratie</a:t>
            </a:r>
          </a:p>
        </p:txBody>
      </p:sp>
      <p:sp>
        <p:nvSpPr>
          <p:cNvPr id="9" name="Rechteraccolade 8">
            <a:extLst>
              <a:ext uri="{FF2B5EF4-FFF2-40B4-BE49-F238E27FC236}">
                <a16:creationId xmlns:a16="http://schemas.microsoft.com/office/drawing/2014/main" id="{868A796D-4CE0-4375-842A-C0CA2A9E731F}"/>
              </a:ext>
            </a:extLst>
          </p:cNvPr>
          <p:cNvSpPr/>
          <p:nvPr/>
        </p:nvSpPr>
        <p:spPr>
          <a:xfrm rot="5400000">
            <a:off x="4384470" y="1435377"/>
            <a:ext cx="274069" cy="607428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2625"/>
          </a:p>
        </p:txBody>
      </p:sp>
      <p:sp>
        <p:nvSpPr>
          <p:cNvPr id="10" name="Rechteraccolade 9">
            <a:extLst>
              <a:ext uri="{FF2B5EF4-FFF2-40B4-BE49-F238E27FC236}">
                <a16:creationId xmlns:a16="http://schemas.microsoft.com/office/drawing/2014/main" id="{2EA3E6D0-8342-4A83-9844-E9457B6FE11F}"/>
              </a:ext>
            </a:extLst>
          </p:cNvPr>
          <p:cNvSpPr/>
          <p:nvPr/>
        </p:nvSpPr>
        <p:spPr>
          <a:xfrm rot="16200000">
            <a:off x="1797421" y="2248434"/>
            <a:ext cx="274071" cy="150271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2625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783D87F-E9F9-41D2-A4EF-811F339EE4BE}"/>
              </a:ext>
            </a:extLst>
          </p:cNvPr>
          <p:cNvSpPr txBox="1"/>
          <p:nvPr/>
        </p:nvSpPr>
        <p:spPr>
          <a:xfrm>
            <a:off x="3490709" y="4751436"/>
            <a:ext cx="2061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b="0" dirty="0"/>
              <a:t>Instemmingsrecht</a:t>
            </a:r>
          </a:p>
          <a:p>
            <a:pPr algn="ctr"/>
            <a:r>
              <a:rPr lang="nl-NL" sz="2000" b="0" dirty="0"/>
              <a:t>uit de WOR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0ADB487-A1A9-4A22-98BB-220627FA0254}"/>
              </a:ext>
            </a:extLst>
          </p:cNvPr>
          <p:cNvSpPr txBox="1"/>
          <p:nvPr/>
        </p:nvSpPr>
        <p:spPr>
          <a:xfrm>
            <a:off x="851916" y="2347000"/>
            <a:ext cx="2165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0" dirty="0"/>
              <a:t>Bevorderende taak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E1016B3-9AA2-4C63-B5C8-0508FD1D0EEB}"/>
              </a:ext>
            </a:extLst>
          </p:cNvPr>
          <p:cNvSpPr txBox="1"/>
          <p:nvPr/>
        </p:nvSpPr>
        <p:spPr>
          <a:xfrm>
            <a:off x="4676716" y="1605105"/>
            <a:ext cx="41945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0" dirty="0"/>
              <a:t>Technologische voorziening</a:t>
            </a:r>
          </a:p>
          <a:p>
            <a:r>
              <a:rPr lang="nl-NL" sz="2400" b="0" dirty="0"/>
              <a:t>Investeringen</a:t>
            </a:r>
          </a:p>
          <a:p>
            <a:r>
              <a:rPr lang="nl-NL" sz="2400" b="0" dirty="0"/>
              <a:t>Verdeling van de bevoegdheden</a:t>
            </a:r>
          </a:p>
          <a:p>
            <a:r>
              <a:rPr lang="nl-NL" sz="2400" dirty="0"/>
              <a:t>………………</a:t>
            </a:r>
          </a:p>
        </p:txBody>
      </p:sp>
      <p:sp>
        <p:nvSpPr>
          <p:cNvPr id="6" name="Rechteraccolade 5">
            <a:extLst>
              <a:ext uri="{FF2B5EF4-FFF2-40B4-BE49-F238E27FC236}">
                <a16:creationId xmlns:a16="http://schemas.microsoft.com/office/drawing/2014/main" id="{72443BE6-E36B-43A7-A1FB-489BA1C57D76}"/>
              </a:ext>
            </a:extLst>
          </p:cNvPr>
          <p:cNvSpPr/>
          <p:nvPr/>
        </p:nvSpPr>
        <p:spPr>
          <a:xfrm>
            <a:off x="8988102" y="1807856"/>
            <a:ext cx="138754" cy="86843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2625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08DB95E-9D60-4B3D-A073-15FE851B2076}"/>
              </a:ext>
            </a:extLst>
          </p:cNvPr>
          <p:cNvSpPr txBox="1"/>
          <p:nvPr/>
        </p:nvSpPr>
        <p:spPr>
          <a:xfrm>
            <a:off x="9415149" y="2011238"/>
            <a:ext cx="16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0" dirty="0"/>
              <a:t>Adviesrecht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2C58A82A-B6F8-0EA1-F16F-2A0C4F674ED4}"/>
              </a:ext>
            </a:extLst>
          </p:cNvPr>
          <p:cNvSpPr/>
          <p:nvPr/>
        </p:nvSpPr>
        <p:spPr>
          <a:xfrm>
            <a:off x="8558165" y="3403423"/>
            <a:ext cx="2383180" cy="685800"/>
          </a:xfrm>
          <a:prstGeom prst="roundRect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Deskundige </a:t>
            </a:r>
          </a:p>
          <a:p>
            <a:pPr algn="ctr"/>
            <a:r>
              <a:rPr lang="nl-NL" sz="2000" dirty="0"/>
              <a:t>bijstand</a:t>
            </a:r>
          </a:p>
        </p:txBody>
      </p:sp>
      <p:sp>
        <p:nvSpPr>
          <p:cNvPr id="15" name="Rechteraccolade 14">
            <a:extLst>
              <a:ext uri="{FF2B5EF4-FFF2-40B4-BE49-F238E27FC236}">
                <a16:creationId xmlns:a16="http://schemas.microsoft.com/office/drawing/2014/main" id="{A4DB78AA-46A5-BA56-145D-795CE340E0B9}"/>
              </a:ext>
            </a:extLst>
          </p:cNvPr>
          <p:cNvSpPr/>
          <p:nvPr/>
        </p:nvSpPr>
        <p:spPr>
          <a:xfrm rot="5400000">
            <a:off x="9612721" y="3989291"/>
            <a:ext cx="274068" cy="96645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sz="2625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61415A8-6FF0-1F62-B46F-54AAD8FD054B}"/>
              </a:ext>
            </a:extLst>
          </p:cNvPr>
          <p:cNvSpPr txBox="1"/>
          <p:nvPr/>
        </p:nvSpPr>
        <p:spPr>
          <a:xfrm>
            <a:off x="8732045" y="4751436"/>
            <a:ext cx="2061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b="0" dirty="0"/>
              <a:t>Instemmingsrecht</a:t>
            </a:r>
          </a:p>
          <a:p>
            <a:pPr algn="ctr"/>
            <a:r>
              <a:rPr lang="nl-NL" sz="2000" b="0" dirty="0"/>
              <a:t>uit de Arbowet</a:t>
            </a:r>
          </a:p>
        </p:txBody>
      </p:sp>
    </p:spTree>
    <p:extLst>
      <p:ext uri="{BB962C8B-B14F-4D97-AF65-F5344CB8AC3E}">
        <p14:creationId xmlns:p14="http://schemas.microsoft.com/office/powerpoint/2010/main" val="355295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5937-6BF5-43D5-AA4F-3136CE0C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Waarover kunnen jullie het hebben?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004182-0E9C-43C7-A482-7180F39E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Deskundige werknemer(s).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de voortgang van de RI&amp;E en plan van aanpak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zien we als or knelpunten en komen er signalen uit de achterban?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worden de oplossingen als werkbaar en adequaat gezien door de medewerkers?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mogelijke nieuwe plannen op arbo gebied: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investeringen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productieaanpassingen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wijzigingen in het beleid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l-NL" dirty="0"/>
              <a:t>structuur van de organisatie/bevoegdheden</a:t>
            </a:r>
          </a:p>
          <a:p>
            <a:endParaRPr lang="nl-NL" dirty="0"/>
          </a:p>
        </p:txBody>
      </p:sp>
      <p:sp>
        <p:nvSpPr>
          <p:cNvPr id="5" name="Rechteraccolade 4">
            <a:extLst>
              <a:ext uri="{FF2B5EF4-FFF2-40B4-BE49-F238E27FC236}">
                <a16:creationId xmlns:a16="http://schemas.microsoft.com/office/drawing/2014/main" id="{4A80B88E-0BC0-D799-14A2-24448433880F}"/>
              </a:ext>
            </a:extLst>
          </p:cNvPr>
          <p:cNvSpPr/>
          <p:nvPr/>
        </p:nvSpPr>
        <p:spPr>
          <a:xfrm>
            <a:off x="7228937" y="3968151"/>
            <a:ext cx="151577" cy="149025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F54D7B3-A094-FAE6-E696-557F00BE616E}"/>
              </a:ext>
            </a:extLst>
          </p:cNvPr>
          <p:cNvSpPr txBox="1"/>
          <p:nvPr/>
        </p:nvSpPr>
        <p:spPr>
          <a:xfrm>
            <a:off x="7680326" y="4251614"/>
            <a:ext cx="2582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veel gevallen met de beleidsmatige preventiemedewerker</a:t>
            </a:r>
          </a:p>
        </p:txBody>
      </p:sp>
    </p:spTree>
    <p:extLst>
      <p:ext uri="{BB962C8B-B14F-4D97-AF65-F5344CB8AC3E}">
        <p14:creationId xmlns:p14="http://schemas.microsoft.com/office/powerpoint/2010/main" val="215358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5937-6BF5-43D5-AA4F-3136CE0C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Waarover kunnen jullie het hebben?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004182-0E9C-43C7-A482-7180F39E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Bedrijfsarts </a:t>
            </a:r>
          </a:p>
          <a:p>
            <a:r>
              <a:rPr lang="nl-NL" dirty="0"/>
              <a:t>de achtergronden van het verzuim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psychisch of fysiek (soort klachten)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werk- of privé gerelateerd</a:t>
            </a:r>
          </a:p>
          <a:p>
            <a:r>
              <a:rPr lang="nl-NL" dirty="0"/>
              <a:t>de indruk over de re-integratie inspanningen</a:t>
            </a:r>
          </a:p>
          <a:p>
            <a:r>
              <a:rPr lang="nl-NL" dirty="0"/>
              <a:t>uitgebrachte preventieve adviezen </a:t>
            </a:r>
          </a:p>
          <a:p>
            <a:r>
              <a:rPr lang="nl-NL" dirty="0"/>
              <a:t>eventueel gemelde beroepsziekten</a:t>
            </a:r>
          </a:p>
          <a:p>
            <a:pPr marL="0" indent="0">
              <a:buNone/>
            </a:pPr>
            <a:r>
              <a:rPr lang="nl-NL" dirty="0"/>
              <a:t>Tip: jaarverslag door de arbodienst: zit soms al in het contract </a:t>
            </a: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512D31EF-24DD-9131-46B8-D9336336AF9A}"/>
              </a:ext>
            </a:extLst>
          </p:cNvPr>
          <p:cNvSpPr/>
          <p:nvPr/>
        </p:nvSpPr>
        <p:spPr>
          <a:xfrm>
            <a:off x="6487063" y="2907102"/>
            <a:ext cx="172529" cy="60384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74671A3-4663-D8CD-DDFE-5A430384EB08}"/>
              </a:ext>
            </a:extLst>
          </p:cNvPr>
          <p:cNvSpPr/>
          <p:nvPr/>
        </p:nvSpPr>
        <p:spPr>
          <a:xfrm>
            <a:off x="6719969" y="2963173"/>
            <a:ext cx="2665563" cy="491706"/>
          </a:xfrm>
          <a:prstGeom prst="rect">
            <a:avLst/>
          </a:prstGeom>
          <a:solidFill>
            <a:srgbClr val="FDEBE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Anoniem/groepsgewijs</a:t>
            </a:r>
          </a:p>
        </p:txBody>
      </p:sp>
    </p:spTree>
    <p:extLst>
      <p:ext uri="{BB962C8B-B14F-4D97-AF65-F5344CB8AC3E}">
        <p14:creationId xmlns:p14="http://schemas.microsoft.com/office/powerpoint/2010/main" val="199662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0D16C-AEB7-FBAC-9ECB-6DC2A32D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Waarover kunnen jullie het hebben?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552E93-2A39-3C3A-BCC0-B1361CBA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Overige kerndeskundigen:</a:t>
            </a:r>
          </a:p>
          <a:p>
            <a:pPr marL="228600" lvl="1">
              <a:spcBef>
                <a:spcPts val="1000"/>
              </a:spcBef>
            </a:pPr>
            <a:r>
              <a:rPr lang="nl-NL" sz="2800" dirty="0"/>
              <a:t>wijzigingen in regelgeving die voor jullie organisatie en het vakgebied relevant zijn (voorbeeld grenswaarden dieselemissie)</a:t>
            </a:r>
          </a:p>
          <a:p>
            <a:pPr marL="228600" lvl="1">
              <a:spcBef>
                <a:spcPts val="1000"/>
              </a:spcBef>
            </a:pPr>
            <a:r>
              <a:rPr lang="nl-NL" sz="2800" dirty="0"/>
              <a:t>uitgevoerde toetsing van de ri&amp;e en hun ervaringen daarmee (= kwaliteit van de ri&amp;e)</a:t>
            </a:r>
          </a:p>
          <a:p>
            <a:pPr marL="228600" lvl="1">
              <a:spcBef>
                <a:spcPts val="1000"/>
              </a:spcBef>
            </a:pPr>
            <a:r>
              <a:rPr lang="nl-NL" sz="2800" dirty="0"/>
              <a:t>ervaringen met de splitsing in systeem- en scopetoets bij toetsen van de ri&amp;e</a:t>
            </a:r>
          </a:p>
          <a:p>
            <a:pPr marL="228600" lvl="1">
              <a:spcBef>
                <a:spcPts val="1000"/>
              </a:spcBef>
            </a:pPr>
            <a:r>
              <a:rPr lang="nl-NL" sz="2800" dirty="0"/>
              <a:t>uitleg bij de in het arbobesluit verplichte metingen (schadelijk geluid)  </a:t>
            </a:r>
          </a:p>
        </p:txBody>
      </p:sp>
    </p:spTree>
    <p:extLst>
      <p:ext uri="{BB962C8B-B14F-4D97-AF65-F5344CB8AC3E}">
        <p14:creationId xmlns:p14="http://schemas.microsoft.com/office/powerpoint/2010/main" val="366105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359FD-7F2F-72BE-D52E-CA998AC44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Vinger aan de pols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E6120-13F3-3548-2795-845851022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wet is vrij onduidelijk over de omvang van de taak en het contract: wees daarom kritisch op de volgende punten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hebben alle partijen voldoende tijd om hun taak zelfstandig en op professionele wijze uit te voeren?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zijn met name de deskundige medewerkers voldoende opgeleid?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heeft de bedrijfsarts voldoende tijd voor een goede begeleiding?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bij taakdelegatie: werkt dat naar behoren?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hoe ervaart de achterban de deskundige bijstand?</a:t>
            </a:r>
          </a:p>
          <a:p>
            <a:r>
              <a:rPr lang="nl-NL" dirty="0"/>
              <a:t>Koppel zo nodig de bevindingen terug naar de bestuurder.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791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9DC81-EE57-F46A-6E75-F857FD1FA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Aandacht voor de softe risico’s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426253-8190-F1F9-F869-4FA38A01F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HR een grote speler </a:t>
            </a:r>
          </a:p>
        </p:txBody>
      </p:sp>
    </p:spTree>
    <p:extLst>
      <p:ext uri="{BB962C8B-B14F-4D97-AF65-F5344CB8AC3E}">
        <p14:creationId xmlns:p14="http://schemas.microsoft.com/office/powerpoint/2010/main" val="343884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65C1A-8A6C-C970-009C-610C5BC9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Niet alleen de arbodeskundigen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7F015-2407-3DA5-0EE1-A1B18F234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In het verleden was het arbo speelveld het werk van de specialisten op het gebied van veiligheid. </a:t>
            </a:r>
          </a:p>
          <a:p>
            <a:r>
              <a:rPr lang="nl-NL" sz="2400" dirty="0"/>
              <a:t>Door het toevoegen van het begrip Psychosociale arbeidsbelasting zal HR daar ook bij betrokken zijn.</a:t>
            </a:r>
          </a:p>
          <a:p>
            <a:r>
              <a:rPr lang="nl-NL" sz="2400" dirty="0"/>
              <a:t>Het gaat namelijk over discriminatie, </a:t>
            </a:r>
            <a:r>
              <a:rPr lang="nl-NL" sz="2400" b="0" i="0" dirty="0">
                <a:solidFill>
                  <a:srgbClr val="333333"/>
                </a:solidFill>
                <a:effectLst/>
                <a:latin typeface="Rijksoverheid Sans"/>
              </a:rPr>
              <a:t>seksuele intimidatie, agressie en geweld, pesten en werkdruk</a:t>
            </a:r>
          </a:p>
          <a:p>
            <a:r>
              <a:rPr lang="nl-NL" sz="2400" dirty="0">
                <a:solidFill>
                  <a:srgbClr val="333333"/>
                </a:solidFill>
                <a:latin typeface="Rijksoverheid Sans"/>
              </a:rPr>
              <a:t>Veel maatregelen en oplossingen zullen door HR geformuleerd moeten worden</a:t>
            </a:r>
          </a:p>
          <a:p>
            <a:r>
              <a:rPr lang="nl-NL" sz="2400" dirty="0">
                <a:solidFill>
                  <a:srgbClr val="333333"/>
                </a:solidFill>
                <a:latin typeface="Rijksoverheid Sans"/>
              </a:rPr>
              <a:t>Veel van deze regelingen zullen instemmingsrechtig zijn </a:t>
            </a: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0276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wat is de rol van HR?</a:t>
            </a:r>
          </a:p>
        </p:txBody>
      </p:sp>
      <p:sp>
        <p:nvSpPr>
          <p:cNvPr id="15" name="Tijdelijke aanduiding voor dianummer 14">
            <a:extLst>
              <a:ext uri="{FF2B5EF4-FFF2-40B4-BE49-F238E27FC236}">
                <a16:creationId xmlns:a16="http://schemas.microsoft.com/office/drawing/2014/main" id="{4B74C6FA-D2AB-8EAB-019A-D516B8DB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A07D-EEEA-4BFE-9401-8CDB06D57F67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621280" y="114385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nl-NL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ijdelijke aanduiding voor dianummer 4"/>
          <p:cNvSpPr txBox="1">
            <a:spLocks/>
          </p:cNvSpPr>
          <p:nvPr/>
        </p:nvSpPr>
        <p:spPr>
          <a:xfrm>
            <a:off x="12910573" y="8314656"/>
            <a:ext cx="1312025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18376F-3783-4D11-9AD7-F568982E235F}" type="slidenum">
              <a:rPr lang="nl-NL" sz="2000">
                <a:latin typeface="+mj-lt"/>
              </a:rPr>
              <a:pPr/>
              <a:t>26</a:t>
            </a:fld>
            <a:endParaRPr lang="nl-NL" sz="2000" dirty="0">
              <a:latin typeface="+mj-lt"/>
            </a:endParaRPr>
          </a:p>
        </p:txBody>
      </p:sp>
      <p:sp>
        <p:nvSpPr>
          <p:cNvPr id="7" name="Ovaal 6"/>
          <p:cNvSpPr>
            <a:spLocks noChangeAspect="1"/>
          </p:cNvSpPr>
          <p:nvPr/>
        </p:nvSpPr>
        <p:spPr>
          <a:xfrm>
            <a:off x="2993786" y="1912392"/>
            <a:ext cx="2293469" cy="2293469"/>
          </a:xfrm>
          <a:prstGeom prst="ellipse">
            <a:avLst/>
          </a:prstGeom>
          <a:solidFill>
            <a:srgbClr val="92D050">
              <a:alpha val="79000"/>
            </a:srgbClr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  <a:latin typeface="+mj-lt"/>
              </a:rPr>
              <a:t>KAM</a:t>
            </a:r>
          </a:p>
          <a:p>
            <a:pPr algn="ctr"/>
            <a:r>
              <a:rPr lang="nl-NL" sz="2000" dirty="0">
                <a:solidFill>
                  <a:schemeClr val="tx1"/>
                </a:solidFill>
                <a:latin typeface="+mj-lt"/>
              </a:rPr>
              <a:t>QHSE</a:t>
            </a:r>
          </a:p>
        </p:txBody>
      </p:sp>
      <p:sp>
        <p:nvSpPr>
          <p:cNvPr id="8" name="Ovaal 7"/>
          <p:cNvSpPr/>
          <p:nvPr/>
        </p:nvSpPr>
        <p:spPr>
          <a:xfrm>
            <a:off x="3881983" y="3308139"/>
            <a:ext cx="2293200" cy="2293200"/>
          </a:xfrm>
          <a:prstGeom prst="ellipse">
            <a:avLst/>
          </a:prstGeom>
          <a:solidFill>
            <a:schemeClr val="accent1">
              <a:alpha val="74000"/>
            </a:schemeClr>
          </a:solidFill>
          <a:ln w="31750">
            <a:solidFill>
              <a:srgbClr val="749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  <a:latin typeface="+mj-lt"/>
              </a:rPr>
              <a:t>HR</a:t>
            </a:r>
          </a:p>
        </p:txBody>
      </p:sp>
      <p:sp>
        <p:nvSpPr>
          <p:cNvPr id="9" name="Lijntoelichting 1 8"/>
          <p:cNvSpPr/>
          <p:nvPr/>
        </p:nvSpPr>
        <p:spPr>
          <a:xfrm>
            <a:off x="5966887" y="2137005"/>
            <a:ext cx="1338210" cy="673108"/>
          </a:xfrm>
          <a:prstGeom prst="borderCallout1">
            <a:avLst>
              <a:gd name="adj1" fmla="val 18750"/>
              <a:gd name="adj2" fmla="val -8333"/>
              <a:gd name="adj3" fmla="val 266896"/>
              <a:gd name="adj4" fmla="val -109114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  <a:latin typeface="+mj-lt"/>
              </a:rPr>
              <a:t>Beleid, RI&amp;E, </a:t>
            </a:r>
            <a:r>
              <a:rPr lang="nl-NL" sz="2000" dirty="0" err="1">
                <a:solidFill>
                  <a:schemeClr val="tx1"/>
                </a:solidFill>
                <a:latin typeface="+mj-lt"/>
              </a:rPr>
              <a:t>PvA</a:t>
            </a:r>
            <a:endParaRPr lang="nl-NL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Lijntoelichting 1 9"/>
          <p:cNvSpPr/>
          <p:nvPr/>
        </p:nvSpPr>
        <p:spPr>
          <a:xfrm>
            <a:off x="6904746" y="3203566"/>
            <a:ext cx="1809965" cy="1823283"/>
          </a:xfrm>
          <a:prstGeom prst="borderCallout1">
            <a:avLst>
              <a:gd name="adj1" fmla="val 18750"/>
              <a:gd name="adj2" fmla="val -8333"/>
              <a:gd name="adj3" fmla="val 44733"/>
              <a:gd name="adj4" fmla="val -58464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werkdruk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verzuim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werving &amp; selectie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organisatie- ontwikkeling</a:t>
            </a:r>
          </a:p>
        </p:txBody>
      </p:sp>
      <p:sp>
        <p:nvSpPr>
          <p:cNvPr id="11" name="Lijntoelichting 1 10"/>
          <p:cNvSpPr/>
          <p:nvPr/>
        </p:nvSpPr>
        <p:spPr>
          <a:xfrm flipH="1">
            <a:off x="838200" y="1825625"/>
            <a:ext cx="1930441" cy="1620847"/>
          </a:xfrm>
          <a:prstGeom prst="borderCallout1">
            <a:avLst>
              <a:gd name="adj1" fmla="val 18750"/>
              <a:gd name="adj2" fmla="val -8333"/>
              <a:gd name="adj3" fmla="val 40347"/>
              <a:gd name="adj4" fmla="val -4331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veiligheid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werkplekken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gevaarlijke stoffen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  <a:latin typeface="+mj-lt"/>
              </a:rPr>
              <a:t>enz.</a:t>
            </a:r>
          </a:p>
        </p:txBody>
      </p:sp>
    </p:spTree>
    <p:extLst>
      <p:ext uri="{BB962C8B-B14F-4D97-AF65-F5344CB8AC3E}">
        <p14:creationId xmlns:p14="http://schemas.microsoft.com/office/powerpoint/2010/main" val="1284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25C12-45A2-6911-84D0-9DFAB681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onderwerpen met HR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E22CE6-4FF9-2C11-A110-687649C4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Instroom/uitstroom openstaande vacatures</a:t>
            </a:r>
          </a:p>
          <a:p>
            <a:r>
              <a:rPr lang="nl-NL" dirty="0"/>
              <a:t>Uitvoeren en uitkomsten MTO/werkdrukonderzoek</a:t>
            </a:r>
          </a:p>
          <a:p>
            <a:r>
              <a:rPr lang="nl-NL" dirty="0"/>
              <a:t>Ontwikkelingen op het gebied van ontwikkeling en opleiding</a:t>
            </a:r>
          </a:p>
          <a:p>
            <a:r>
              <a:rPr lang="nl-NL" dirty="0"/>
              <a:t>Stand van zaken m.b.t. jaargesprekken o.i.d.</a:t>
            </a:r>
          </a:p>
          <a:p>
            <a:r>
              <a:rPr lang="nl-NL" dirty="0"/>
              <a:t>Klachten over ongewenst gedag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916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28742-2786-CA25-961E-57AF111B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Nederlandse Arbeidsinspectie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E4BDF4-D7E6-6CA7-8848-784853EB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NLA (</a:t>
            </a: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Netherlands Labour </a:t>
            </a:r>
            <a:r>
              <a:rPr lang="nl-NL" b="0" i="0" dirty="0" err="1">
                <a:solidFill>
                  <a:srgbClr val="000000"/>
                </a:solidFill>
                <a:effectLst/>
                <a:latin typeface="RO Sans"/>
              </a:rPr>
              <a:t>Authority</a:t>
            </a:r>
            <a:r>
              <a:rPr lang="nl-NL" dirty="0">
                <a:solidFill>
                  <a:srgbClr val="000000"/>
                </a:solidFill>
                <a:latin typeface="RO Sans"/>
              </a:rPr>
              <a:t>) vindt de ondernemingsraad ook belangrijk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meelopen met een inspectie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inspecteur onder 4 ogen spreken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klacht indienen (al dan niet anoniem)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krijgen afschriften van beschikkingen NLA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566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AFC30-CDDA-5241-CD32-8F2D8953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in de eerste kamer: vertrouwenspersoon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D3AF89-AC2E-DC85-D47C-3942E154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Arbowet: artikel 13a</a:t>
            </a:r>
          </a:p>
          <a:p>
            <a:r>
              <a:rPr lang="nl-NL" dirty="0"/>
              <a:t>Als er een ondernemingsraad of </a:t>
            </a:r>
            <a:r>
              <a:rPr lang="nl-NL" dirty="0" err="1"/>
              <a:t>P.v.T</a:t>
            </a:r>
            <a:r>
              <a:rPr lang="nl-NL" dirty="0"/>
              <a:t>. is hebben ze instemming met: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de keuze voor de vertrouwenspersoon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diens positionering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de verlenging en beëindiging van diens aanstelling. 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nl-NL" dirty="0"/>
              <a:t>WOR 27- 1-d instemming met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Hoe het systeem voor meldingen van werknemers over ongewenste omgangsvormen en de preventie en voorlichting is georganiseerd. </a:t>
            </a:r>
          </a:p>
        </p:txBody>
      </p:sp>
    </p:spTree>
    <p:extLst>
      <p:ext uri="{BB962C8B-B14F-4D97-AF65-F5344CB8AC3E}">
        <p14:creationId xmlns:p14="http://schemas.microsoft.com/office/powerpoint/2010/main" val="423121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Hart van het Arbobeleid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De RI&amp;E is het hart van het arbobeleid</a:t>
            </a:r>
          </a:p>
          <a:p>
            <a:r>
              <a:rPr lang="nl-NL"/>
              <a:t>De vraag is: welke risico's zijn er aanwezig en hoe ga ik die (zo veel mogelijk) oplossen</a:t>
            </a:r>
          </a:p>
          <a:p>
            <a:endParaRPr lang="nl-NL"/>
          </a:p>
          <a:p>
            <a:endParaRPr lang="nl-NL"/>
          </a:p>
          <a:p>
            <a:endParaRPr lang="nl-NL" dirty="0"/>
          </a:p>
        </p:txBody>
      </p:sp>
      <p:sp>
        <p:nvSpPr>
          <p:cNvPr id="5" name="Afgeronde rechthoek 4"/>
          <p:cNvSpPr/>
          <p:nvPr/>
        </p:nvSpPr>
        <p:spPr>
          <a:xfrm>
            <a:off x="1115535" y="3641038"/>
            <a:ext cx="7363729" cy="1755195"/>
          </a:xfrm>
          <a:prstGeom prst="round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/>
              <a:t>Stelling: </a:t>
            </a:r>
            <a:br>
              <a:rPr lang="nl-NL" sz="2800" dirty="0"/>
            </a:br>
            <a:r>
              <a:rPr lang="nl-NL" sz="2800" dirty="0"/>
              <a:t>zonder complete en actuele RI&amp;E kan je het arbobeleid niet adequaat vormgeven</a:t>
            </a:r>
          </a:p>
        </p:txBody>
      </p:sp>
    </p:spTree>
    <p:extLst>
      <p:ext uri="{BB962C8B-B14F-4D97-AF65-F5344CB8AC3E}">
        <p14:creationId xmlns:p14="http://schemas.microsoft.com/office/powerpoint/2010/main" val="276216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0CC46-7048-4082-1DB6-6A9867D1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vraag: welke rol als 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18729-67CB-FB74-422A-13DE18F18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Reactief: we wachten rustig af tot er iets komt vanuit de directie of achterban</a:t>
            </a:r>
          </a:p>
          <a:p>
            <a:r>
              <a:rPr lang="nl-NL" dirty="0"/>
              <a:t>Toetsen: checken, controleren, zijn de punten in de ri&amp;e wel goed opgelost</a:t>
            </a:r>
          </a:p>
          <a:p>
            <a:r>
              <a:rPr lang="nl-NL" dirty="0"/>
              <a:t>Initiëren: zelf met ideeën, oplossingen en plannen komen</a:t>
            </a:r>
          </a:p>
          <a:p>
            <a:r>
              <a:rPr lang="nl-NL" dirty="0"/>
              <a:t>Strategisch: meepraten over koers voor de komende jaren, missie/visie, doelen enz.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26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27762-8356-ED63-251B-6F1C6958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kijken we aan tegen arbo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0060FD-7210-4E23-1DB2-F568676A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organisatie is hetzelfde: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complexiteit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risico’s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huidige niveau van arbobeleid (pionier tot prof)</a:t>
            </a:r>
          </a:p>
          <a:p>
            <a:r>
              <a:rPr lang="nl-NL" dirty="0"/>
              <a:t>Geen ondernemingsraad denkt hetzelfde over arbo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zal wel geregeld zijn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het is een lastig onderwerp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we zijn al zo druk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we besteden het uit aan een commissie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super belangrijk heeft prioriteit in het overleg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40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17434-8188-216C-834E-0F67BCAC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eens een krachtenveldanalyse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084AE-A3AF-2E7F-5650-3421DE2E9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Breng in kaart welke partijen bij betrokken zijn bij het arbobeleid</a:t>
            </a:r>
          </a:p>
          <a:p>
            <a:r>
              <a:rPr lang="nl-NL" dirty="0"/>
              <a:t>Welke partijen hebben echt invloed op het beleid en welke niet</a:t>
            </a:r>
          </a:p>
          <a:p>
            <a:r>
              <a:rPr lang="nl-NL" dirty="0"/>
              <a:t>Zijn de zinvolle partijen eenvoudig benaderbaar voor de OR</a:t>
            </a:r>
          </a:p>
          <a:p>
            <a:r>
              <a:rPr lang="nl-NL" dirty="0"/>
              <a:t>Hoe kunnen ze jullie helpen</a:t>
            </a:r>
          </a:p>
          <a:p>
            <a:r>
              <a:rPr lang="nl-NL" dirty="0"/>
              <a:t>Hoe kunnen ze jullie hinderen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8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17434-8188-216C-834E-0F67BCAC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eens een krachtenveldanalyse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084AE-A3AF-2E7F-5650-3421DE2E9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Met alle partijen apart overleggen of in clusters</a:t>
            </a:r>
          </a:p>
          <a:p>
            <a:r>
              <a:rPr lang="nl-NL" dirty="0"/>
              <a:t>En vooral: hoe vaak denk je dat zinvol is </a:t>
            </a:r>
          </a:p>
          <a:p>
            <a:r>
              <a:rPr lang="nl-NL" dirty="0"/>
              <a:t>Welk abstractieniveau steekt de OR in (vaak algemeen kenmerk van de OR</a:t>
            </a:r>
            <a:br>
              <a:rPr lang="nl-NL" dirty="0"/>
            </a:br>
            <a:endParaRPr lang="nl-NL" dirty="0"/>
          </a:p>
          <a:p>
            <a:pPr marL="2328863" lvl="1"/>
            <a:r>
              <a:rPr lang="nl-NL" dirty="0"/>
              <a:t>Operationeel </a:t>
            </a:r>
          </a:p>
          <a:p>
            <a:pPr marL="2328863" lvl="1"/>
            <a:r>
              <a:rPr lang="nl-NL" dirty="0"/>
              <a:t>Tactisch</a:t>
            </a:r>
          </a:p>
          <a:p>
            <a:pPr marL="2328863" lvl="1"/>
            <a:r>
              <a:rPr lang="nl-NL" dirty="0"/>
              <a:t>Strategisch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Gelijkbenige driehoek 7">
            <a:extLst>
              <a:ext uri="{FF2B5EF4-FFF2-40B4-BE49-F238E27FC236}">
                <a16:creationId xmlns:a16="http://schemas.microsoft.com/office/drawing/2014/main" id="{A101A75D-2C4D-16C7-9D2B-E187336395F6}"/>
              </a:ext>
            </a:extLst>
          </p:cNvPr>
          <p:cNvSpPr/>
          <p:nvPr/>
        </p:nvSpPr>
        <p:spPr>
          <a:xfrm flipH="1">
            <a:off x="1219227" y="4123426"/>
            <a:ext cx="1268429" cy="983411"/>
          </a:xfrm>
          <a:prstGeom prst="triangle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Gelijkbenige driehoek 8">
            <a:extLst>
              <a:ext uri="{FF2B5EF4-FFF2-40B4-BE49-F238E27FC236}">
                <a16:creationId xmlns:a16="http://schemas.microsoft.com/office/drawing/2014/main" id="{3439B8AE-AA74-506E-5CA9-43D8F4A21299}"/>
              </a:ext>
            </a:extLst>
          </p:cNvPr>
          <p:cNvSpPr/>
          <p:nvPr/>
        </p:nvSpPr>
        <p:spPr>
          <a:xfrm rot="10800000" flipH="1">
            <a:off x="5422795" y="4123426"/>
            <a:ext cx="1164911" cy="983411"/>
          </a:xfrm>
          <a:prstGeom prst="triangle">
            <a:avLst/>
          </a:prstGeom>
          <a:solidFill>
            <a:srgbClr val="DC4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73A5059-6480-6FE2-B545-129CC2E4DC06}"/>
              </a:ext>
            </a:extLst>
          </p:cNvPr>
          <p:cNvSpPr txBox="1"/>
          <p:nvPr/>
        </p:nvSpPr>
        <p:spPr>
          <a:xfrm>
            <a:off x="892889" y="5181389"/>
            <a:ext cx="1921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Grote invloed</a:t>
            </a:r>
          </a:p>
          <a:p>
            <a:pPr algn="ctr"/>
            <a:r>
              <a:rPr lang="nl-NL" dirty="0"/>
              <a:t>Grote onzekerheid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000FAD6-6D6E-4D2E-3C08-58C47E4BF1E8}"/>
              </a:ext>
            </a:extLst>
          </p:cNvPr>
          <p:cNvSpPr txBox="1"/>
          <p:nvPr/>
        </p:nvSpPr>
        <p:spPr>
          <a:xfrm>
            <a:off x="5253601" y="5241775"/>
            <a:ext cx="1503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Kleine invloed</a:t>
            </a:r>
          </a:p>
          <a:p>
            <a:pPr algn="ctr"/>
            <a:r>
              <a:rPr lang="nl-NL" dirty="0"/>
              <a:t>concreet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404AFC4C-6A04-5E8B-EFBD-3A9165DD5624}"/>
              </a:ext>
            </a:extLst>
          </p:cNvPr>
          <p:cNvSpPr/>
          <p:nvPr/>
        </p:nvSpPr>
        <p:spPr>
          <a:xfrm>
            <a:off x="2706162" y="4945705"/>
            <a:ext cx="215660" cy="198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6DBDA7A9-FD41-C759-F573-E981AADD188D}"/>
              </a:ext>
            </a:extLst>
          </p:cNvPr>
          <p:cNvSpPr/>
          <p:nvPr/>
        </p:nvSpPr>
        <p:spPr>
          <a:xfrm>
            <a:off x="5037941" y="4183811"/>
            <a:ext cx="215660" cy="198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21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Krachtenveld analyse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BCCF51E3-09A8-ED4E-EF75-124CF08B299E}"/>
              </a:ext>
            </a:extLst>
          </p:cNvPr>
          <p:cNvGrpSpPr/>
          <p:nvPr/>
        </p:nvGrpSpPr>
        <p:grpSpPr>
          <a:xfrm>
            <a:off x="940168" y="1777042"/>
            <a:ext cx="7720753" cy="3872605"/>
            <a:chOff x="1845942" y="1465424"/>
            <a:chExt cx="8318510" cy="4296365"/>
          </a:xfrm>
        </p:grpSpPr>
        <p:sp>
          <p:nvSpPr>
            <p:cNvPr id="4" name="Stroomdiagram: Verbindingslijn 3"/>
            <p:cNvSpPr/>
            <p:nvPr/>
          </p:nvSpPr>
          <p:spPr>
            <a:xfrm>
              <a:off x="5519936" y="3212976"/>
              <a:ext cx="720080" cy="74523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/>
                <a:t>OR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7464152" y="1922624"/>
              <a:ext cx="1296144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HR</a:t>
              </a:r>
            </a:p>
            <a:p>
              <a:pPr algn="ctr"/>
              <a:r>
                <a:rPr lang="nl-NL" sz="1600" dirty="0"/>
                <a:t>Uitvoerder</a:t>
              </a: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8364252" y="3832411"/>
              <a:ext cx="1800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Achterban</a:t>
              </a:r>
            </a:p>
            <a:p>
              <a:pPr algn="ctr"/>
              <a:r>
                <a:rPr lang="nl-NL" sz="1600" dirty="0"/>
                <a:t>(Consument)</a:t>
              </a: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2495600" y="1848271"/>
              <a:ext cx="1800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Deskundige</a:t>
              </a:r>
            </a:p>
            <a:p>
              <a:pPr algn="ctr"/>
              <a:r>
                <a:rPr lang="nl-NL" sz="1600" dirty="0"/>
                <a:t>medewerker</a:t>
              </a:r>
            </a:p>
            <a:p>
              <a:pPr algn="ctr"/>
              <a:r>
                <a:rPr lang="nl-NL" sz="1600" dirty="0"/>
                <a:t>(beïnvloeder)</a:t>
              </a:r>
            </a:p>
          </p:txBody>
        </p:sp>
        <p:sp>
          <p:nvSpPr>
            <p:cNvPr id="15" name="Rechthoek 14"/>
            <p:cNvSpPr/>
            <p:nvPr/>
          </p:nvSpPr>
          <p:spPr>
            <a:xfrm>
              <a:off x="3959684" y="4301326"/>
              <a:ext cx="1296144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Bestuurder</a:t>
              </a:r>
            </a:p>
            <a:p>
              <a:pPr algn="ctr"/>
              <a:r>
                <a:rPr lang="nl-NL" sz="1600" dirty="0"/>
                <a:t>(Beslisser)</a:t>
              </a:r>
            </a:p>
          </p:txBody>
        </p:sp>
        <p:sp>
          <p:nvSpPr>
            <p:cNvPr id="16" name="Rechthoek 15"/>
            <p:cNvSpPr/>
            <p:nvPr/>
          </p:nvSpPr>
          <p:spPr>
            <a:xfrm>
              <a:off x="5231904" y="1465424"/>
              <a:ext cx="1296144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UWV</a:t>
              </a:r>
            </a:p>
            <a:p>
              <a:pPr algn="ctr"/>
              <a:r>
                <a:rPr lang="nl-NL" sz="1600" dirty="0"/>
                <a:t>(Tribune)</a:t>
              </a:r>
            </a:p>
          </p:txBody>
        </p:sp>
        <p:cxnSp>
          <p:nvCxnSpPr>
            <p:cNvPr id="18" name="Rechte verbindingslijn met pijl 17"/>
            <p:cNvCxnSpPr>
              <a:stCxn id="4" idx="0"/>
              <a:endCxn id="16" idx="2"/>
            </p:cNvCxnSpPr>
            <p:nvPr/>
          </p:nvCxnSpPr>
          <p:spPr>
            <a:xfrm flipV="1">
              <a:off x="5879976" y="2379824"/>
              <a:ext cx="0" cy="8331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met pijl 20"/>
            <p:cNvCxnSpPr>
              <a:cxnSpLocks/>
            </p:cNvCxnSpPr>
            <p:nvPr/>
          </p:nvCxnSpPr>
          <p:spPr>
            <a:xfrm>
              <a:off x="6187828" y="3800999"/>
              <a:ext cx="2196241" cy="444615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23"/>
            <p:cNvCxnSpPr>
              <a:endCxn id="10" idx="2"/>
            </p:cNvCxnSpPr>
            <p:nvPr/>
          </p:nvCxnSpPr>
          <p:spPr>
            <a:xfrm flipV="1">
              <a:off x="6240016" y="2837024"/>
              <a:ext cx="1872208" cy="729082"/>
            </a:xfrm>
            <a:prstGeom prst="bentConnector2">
              <a:avLst/>
            </a:prstGeom>
            <a:ln w="1905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hthoek 24"/>
            <p:cNvSpPr/>
            <p:nvPr/>
          </p:nvSpPr>
          <p:spPr>
            <a:xfrm>
              <a:off x="1845942" y="4749053"/>
              <a:ext cx="149831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RVC</a:t>
              </a:r>
            </a:p>
            <a:p>
              <a:pPr algn="ctr"/>
              <a:r>
                <a:rPr lang="nl-NL" sz="1600" dirty="0"/>
                <a:t>(beïnvloeder)</a:t>
              </a:r>
            </a:p>
          </p:txBody>
        </p:sp>
        <p:cxnSp>
          <p:nvCxnSpPr>
            <p:cNvPr id="31" name="Rechte verbindingslijn met pijl 20"/>
            <p:cNvCxnSpPr>
              <a:stCxn id="4" idx="3"/>
              <a:endCxn id="15" idx="0"/>
            </p:cNvCxnSpPr>
            <p:nvPr/>
          </p:nvCxnSpPr>
          <p:spPr>
            <a:xfrm rot="5400000">
              <a:off x="4890447" y="3566383"/>
              <a:ext cx="452255" cy="1017633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20"/>
            <p:cNvCxnSpPr>
              <a:stCxn id="4" idx="2"/>
              <a:endCxn id="25" idx="0"/>
            </p:cNvCxnSpPr>
            <p:nvPr/>
          </p:nvCxnSpPr>
          <p:spPr>
            <a:xfrm rot="10800000" flipV="1">
              <a:off x="2595100" y="3585592"/>
              <a:ext cx="2924836" cy="1163461"/>
            </a:xfrm>
            <a:prstGeom prst="bentConnector2">
              <a:avLst/>
            </a:prstGeom>
            <a:ln w="1905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met pijl 37"/>
            <p:cNvCxnSpPr>
              <a:stCxn id="4" idx="1"/>
              <a:endCxn id="13" idx="2"/>
            </p:cNvCxnSpPr>
            <p:nvPr/>
          </p:nvCxnSpPr>
          <p:spPr>
            <a:xfrm rot="16200000" flipV="1">
              <a:off x="4230824" y="1927548"/>
              <a:ext cx="559442" cy="2229689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8E2EE769-F999-493A-86DC-830B66258F25}"/>
                </a:ext>
              </a:extLst>
            </p:cNvPr>
            <p:cNvSpPr/>
            <p:nvPr/>
          </p:nvSpPr>
          <p:spPr>
            <a:xfrm>
              <a:off x="5780965" y="4847389"/>
              <a:ext cx="149831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dirty="0"/>
                <a:t>Bedrijfsarts</a:t>
              </a:r>
            </a:p>
            <a:p>
              <a:pPr algn="ctr"/>
              <a:r>
                <a:rPr lang="nl-NL" sz="1600" dirty="0"/>
                <a:t>(</a:t>
              </a:r>
              <a:r>
                <a:rPr lang="nl-NL" sz="1600" dirty="0" err="1"/>
                <a:t>beïnvloeder</a:t>
              </a:r>
              <a:r>
                <a:rPr lang="nl-NL" sz="1600" dirty="0"/>
                <a:t>)</a:t>
              </a:r>
            </a:p>
          </p:txBody>
        </p:sp>
        <p:cxnSp>
          <p:nvCxnSpPr>
            <p:cNvPr id="22" name="Rechte verbindingslijn met pijl 20">
              <a:extLst>
                <a:ext uri="{FF2B5EF4-FFF2-40B4-BE49-F238E27FC236}">
                  <a16:creationId xmlns:a16="http://schemas.microsoft.com/office/drawing/2014/main" id="{E0765407-47B5-4826-AC30-7EE84D5A972D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rot="16200000" flipH="1">
              <a:off x="5767846" y="4085112"/>
              <a:ext cx="891130" cy="63342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403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met een commissie</a:t>
            </a:r>
          </a:p>
        </p:txBody>
      </p:sp>
      <p:sp>
        <p:nvSpPr>
          <p:cNvPr id="4" name="Afgeronde rechthoek 3"/>
          <p:cNvSpPr/>
          <p:nvPr/>
        </p:nvSpPr>
        <p:spPr>
          <a:xfrm>
            <a:off x="838200" y="1825625"/>
            <a:ext cx="2590581" cy="914400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Ondernemingsraad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838200" y="3786609"/>
            <a:ext cx="2590581" cy="914400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VGM-commissie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7395298" y="3786609"/>
            <a:ext cx="2088232" cy="914400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Arbocommissie,</a:t>
            </a:r>
          </a:p>
          <a:p>
            <a:pPr algn="ctr"/>
            <a:r>
              <a:rPr lang="nl-NL" sz="2000" dirty="0">
                <a:solidFill>
                  <a:schemeClr val="tx1"/>
                </a:solidFill>
              </a:rPr>
              <a:t>arbocoördinator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7395298" y="1825625"/>
            <a:ext cx="2088232" cy="914400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tx1"/>
                </a:solidFill>
              </a:rPr>
              <a:t>Bestuurder</a:t>
            </a:r>
          </a:p>
        </p:txBody>
      </p:sp>
      <p:cxnSp>
        <p:nvCxnSpPr>
          <p:cNvPr id="10" name="Rechte verbindingslijn met pijl 9"/>
          <p:cNvCxnSpPr>
            <a:cxnSpLocks/>
            <a:endCxn id="8" idx="1"/>
          </p:cNvCxnSpPr>
          <p:nvPr/>
        </p:nvCxnSpPr>
        <p:spPr>
          <a:xfrm flipV="1">
            <a:off x="3428780" y="2282825"/>
            <a:ext cx="3966518" cy="5867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4243667" y="1915288"/>
            <a:ext cx="2101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Overlegvergadering</a:t>
            </a:r>
          </a:p>
        </p:txBody>
      </p:sp>
      <p:cxnSp>
        <p:nvCxnSpPr>
          <p:cNvPr id="17" name="Rechte verbindingslijn met pijl 16"/>
          <p:cNvCxnSpPr>
            <a:cxnSpLocks/>
            <a:endCxn id="7" idx="1"/>
          </p:cNvCxnSpPr>
          <p:nvPr/>
        </p:nvCxnSpPr>
        <p:spPr>
          <a:xfrm flipV="1">
            <a:off x="3428780" y="4243809"/>
            <a:ext cx="3966518" cy="3198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>
            <a:cxnSpLocks/>
            <a:stCxn id="4" idx="2"/>
          </p:cNvCxnSpPr>
          <p:nvPr/>
        </p:nvCxnSpPr>
        <p:spPr>
          <a:xfrm flipH="1">
            <a:off x="2133490" y="2740025"/>
            <a:ext cx="1" cy="1046584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8460945" y="2740025"/>
            <a:ext cx="0" cy="1046584"/>
          </a:xfrm>
          <a:prstGeom prst="straightConnector1">
            <a:avLst/>
          </a:prstGeom>
          <a:ln w="476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/>
          <p:cNvSpPr txBox="1"/>
          <p:nvPr/>
        </p:nvSpPr>
        <p:spPr>
          <a:xfrm>
            <a:off x="8638954" y="3071391"/>
            <a:ext cx="1419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Delegeren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188216" y="3071391"/>
            <a:ext cx="1419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Delegeren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065533" y="3901314"/>
            <a:ext cx="2963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Gezamenlijke vergadering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D44BC92F-AED5-2B54-7ABD-A19E657E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2A07D-EEEA-4BFE-9401-8CDB06D57F67}" type="slidenum">
              <a:rPr lang="nl-NL" smtClean="0"/>
              <a:pPr>
                <a:defRPr/>
              </a:pPr>
              <a:t>35</a:t>
            </a:fld>
            <a:endParaRPr lang="nl-NL"/>
          </a:p>
        </p:txBody>
      </p:sp>
      <p:sp>
        <p:nvSpPr>
          <p:cNvPr id="19" name="Afgeronde rechthoek 18">
            <a:extLst>
              <a:ext uri="{FF2B5EF4-FFF2-40B4-BE49-F238E27FC236}">
                <a16:creationId xmlns:a16="http://schemas.microsoft.com/office/drawing/2014/main" id="{1604185F-500D-D31E-FB0D-99596510119D}"/>
              </a:ext>
            </a:extLst>
          </p:cNvPr>
          <p:cNvSpPr/>
          <p:nvPr/>
        </p:nvSpPr>
        <p:spPr>
          <a:xfrm>
            <a:off x="842768" y="3786609"/>
            <a:ext cx="8645330" cy="908533"/>
          </a:xfrm>
          <a:prstGeom prst="round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Gecombineerde commissie</a:t>
            </a:r>
          </a:p>
        </p:txBody>
      </p:sp>
    </p:spTree>
    <p:extLst>
      <p:ext uri="{BB962C8B-B14F-4D97-AF65-F5344CB8AC3E}">
        <p14:creationId xmlns:p14="http://schemas.microsoft.com/office/powerpoint/2010/main" val="27238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6" grpId="0"/>
      <p:bldP spid="5" grpId="0"/>
      <p:bldP spid="14" grpId="0"/>
      <p:bldP spid="15" grpId="0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Bepaal de thema’s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Laat je niet leiden door de waan van de dag</a:t>
            </a:r>
          </a:p>
          <a:p>
            <a:r>
              <a:rPr lang="nl-NL" dirty="0"/>
              <a:t>Sluit aan bij de beleidsthema’s van de directie</a:t>
            </a:r>
          </a:p>
          <a:p>
            <a:r>
              <a:rPr lang="nl-NL" dirty="0"/>
              <a:t>Als er signalen uit de achterban komen:</a:t>
            </a:r>
          </a:p>
          <a:p>
            <a:pPr lvl="1"/>
            <a:r>
              <a:rPr lang="nl-NL" dirty="0"/>
              <a:t>Wijs medewerker door naar “de lijn”</a:t>
            </a:r>
          </a:p>
          <a:p>
            <a:pPr lvl="1"/>
            <a:r>
              <a:rPr lang="nl-NL" dirty="0"/>
              <a:t>Grotere thema’s: kijk of je er iets mee wilt</a:t>
            </a:r>
          </a:p>
          <a:p>
            <a:pPr lvl="1"/>
            <a:r>
              <a:rPr lang="nl-NL" dirty="0"/>
              <a:t>Groepeer op thema, neem het op in je activiteiten schema, zet op de agenda 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BB1510-EB25-A54D-1247-8B075125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A07D-EEEA-4BFE-9401-8CDB06D57F67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43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 de werkvloer 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Word geen papiertijger</a:t>
            </a:r>
          </a:p>
          <a:p>
            <a:r>
              <a:rPr lang="nl-NL" dirty="0"/>
              <a:t>Voorkom dat je niet gezien wordt, loop eens een rondje</a:t>
            </a:r>
          </a:p>
          <a:p>
            <a:r>
              <a:rPr lang="nl-NL" dirty="0"/>
              <a:t>Communiceer je successen voordat een ander het doet</a:t>
            </a:r>
          </a:p>
          <a:p>
            <a:r>
              <a:rPr lang="nl-NL" dirty="0"/>
              <a:t>Sluit aan bij bestaande overlegvormen (werkoverleg, </a:t>
            </a:r>
            <a:r>
              <a:rPr lang="nl-NL" dirty="0" err="1"/>
              <a:t>toolbox</a:t>
            </a:r>
            <a:r>
              <a:rPr lang="nl-NL" dirty="0"/>
              <a:t>)</a:t>
            </a:r>
          </a:p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592492-37CB-7A98-B246-248FF38C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A07D-EEEA-4BFE-9401-8CDB06D57F67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24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DB kan niet goed delegeren of aansturen</a:t>
            </a:r>
          </a:p>
          <a:p>
            <a:r>
              <a:rPr lang="nl-NL" dirty="0"/>
              <a:t>Bij meerdere commissies geen heldere afgebakende taken en bevoegdheden</a:t>
            </a:r>
          </a:p>
          <a:p>
            <a:r>
              <a:rPr lang="nl-NL" dirty="0"/>
              <a:t>Commissie valt in slaap bij gebrek aan werk</a:t>
            </a:r>
          </a:p>
          <a:p>
            <a:r>
              <a:rPr lang="nl-NL" dirty="0"/>
              <a:t>OR kan niet loslaten en doet de discussie over</a:t>
            </a:r>
          </a:p>
          <a:p>
            <a:r>
              <a:rPr lang="nl-NL" dirty="0"/>
              <a:t>Geen goede afspraken over evaluatie en rapportage 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887D79-D362-BAD0-E14C-9216EC40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A07D-EEEA-4BFE-9401-8CDB06D57F67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12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Dank voor jullie aandacht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Simon Troost</a:t>
            </a:r>
          </a:p>
          <a:p>
            <a:pPr marL="0" indent="0">
              <a:buNone/>
            </a:pPr>
            <a:r>
              <a:rPr lang="nl-NL" dirty="0"/>
              <a:t>s.troost@or-academy.nl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1F4143-52C6-4A92-A6C9-45938C32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nl-NL"/>
              <a:t>S.Troost (2019)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3F4183-396F-479D-B702-6FADF918C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342F021-97C8-42A8-A5C3-2EC2E2786EA5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67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9D1CD487-70C9-F140-8C95-7EBF09142B47}"/>
              </a:ext>
            </a:extLst>
          </p:cNvPr>
          <p:cNvSpPr/>
          <p:nvPr/>
        </p:nvSpPr>
        <p:spPr>
          <a:xfrm>
            <a:off x="750498" y="944648"/>
            <a:ext cx="2642526" cy="617631"/>
          </a:xfrm>
          <a:prstGeom prst="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Pago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17A541A-D897-7AD9-E923-7146C6E59744}"/>
              </a:ext>
            </a:extLst>
          </p:cNvPr>
          <p:cNvSpPr/>
          <p:nvPr/>
        </p:nvSpPr>
        <p:spPr>
          <a:xfrm>
            <a:off x="750499" y="2034137"/>
            <a:ext cx="2642524" cy="617631"/>
          </a:xfrm>
          <a:prstGeom prst="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Preventie</a:t>
            </a:r>
          </a:p>
          <a:p>
            <a:pPr algn="ctr"/>
            <a:r>
              <a:rPr lang="nl-NL" dirty="0"/>
              <a:t>medewerker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09EDAFC8-6EA8-5E24-F0D2-FD32452CAD74}"/>
              </a:ext>
            </a:extLst>
          </p:cNvPr>
          <p:cNvSpPr/>
          <p:nvPr/>
        </p:nvSpPr>
        <p:spPr>
          <a:xfrm>
            <a:off x="750498" y="2962673"/>
            <a:ext cx="2649425" cy="1082605"/>
          </a:xfrm>
          <a:prstGeom prst="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Verplichte deskundige bijstand: arbodienst / bedrijfsarts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86DD5DC6-A8F1-8E2C-F384-0C2D828E0C48}"/>
              </a:ext>
            </a:extLst>
          </p:cNvPr>
          <p:cNvSpPr/>
          <p:nvPr/>
        </p:nvSpPr>
        <p:spPr>
          <a:xfrm>
            <a:off x="8559835" y="936796"/>
            <a:ext cx="2472207" cy="617631"/>
          </a:xfrm>
          <a:prstGeom prst="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BHV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564B4992-45AF-DB29-F4BC-A5C8AC79F784}"/>
              </a:ext>
            </a:extLst>
          </p:cNvPr>
          <p:cNvSpPr/>
          <p:nvPr/>
        </p:nvSpPr>
        <p:spPr>
          <a:xfrm>
            <a:off x="8543681" y="1961587"/>
            <a:ext cx="2488362" cy="914400"/>
          </a:xfrm>
          <a:prstGeom prst="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Voorlichting en onderricht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D6EC7AE-4056-2EAB-EA61-CC4CC4FD32E7}"/>
              </a:ext>
            </a:extLst>
          </p:cNvPr>
          <p:cNvSpPr/>
          <p:nvPr/>
        </p:nvSpPr>
        <p:spPr>
          <a:xfrm>
            <a:off x="8541324" y="3195159"/>
            <a:ext cx="2490719" cy="617631"/>
          </a:xfrm>
          <a:prstGeom prst="rect">
            <a:avLst/>
          </a:prstGeom>
          <a:solidFill>
            <a:srgbClr val="E54A3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Persoonlijke</a:t>
            </a:r>
          </a:p>
          <a:p>
            <a:pPr algn="ctr"/>
            <a:r>
              <a:rPr lang="nl-NL" dirty="0"/>
              <a:t>beschermingsmiddelen</a:t>
            </a: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542338F5-5B95-20ED-392F-B7109BBDE323}"/>
              </a:ext>
            </a:extLst>
          </p:cNvPr>
          <p:cNvCxnSpPr>
            <a:cxnSpLocks/>
          </p:cNvCxnSpPr>
          <p:nvPr/>
        </p:nvCxnSpPr>
        <p:spPr>
          <a:xfrm>
            <a:off x="3399923" y="1248908"/>
            <a:ext cx="5153014" cy="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F284910E-C197-FD43-39F8-6CB04146C743}"/>
              </a:ext>
            </a:extLst>
          </p:cNvPr>
          <p:cNvCxnSpPr>
            <a:cxnSpLocks/>
          </p:cNvCxnSpPr>
          <p:nvPr/>
        </p:nvCxnSpPr>
        <p:spPr>
          <a:xfrm>
            <a:off x="3409182" y="2414486"/>
            <a:ext cx="514375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15C9ED21-BAA3-EDD8-BC0F-50022215E642}"/>
              </a:ext>
            </a:extLst>
          </p:cNvPr>
          <p:cNvCxnSpPr>
            <a:cxnSpLocks/>
          </p:cNvCxnSpPr>
          <p:nvPr/>
        </p:nvCxnSpPr>
        <p:spPr>
          <a:xfrm>
            <a:off x="3399923" y="3503976"/>
            <a:ext cx="5143755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hthoek 12"/>
          <p:cNvSpPr/>
          <p:nvPr/>
        </p:nvSpPr>
        <p:spPr>
          <a:xfrm>
            <a:off x="4721814" y="594807"/>
            <a:ext cx="2490720" cy="3848708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336850" y="945153"/>
            <a:ext cx="126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RI&amp;E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837540E-E2B1-29FE-1011-88CAE725F68F}"/>
              </a:ext>
            </a:extLst>
          </p:cNvPr>
          <p:cNvSpPr txBox="1"/>
          <p:nvPr/>
        </p:nvSpPr>
        <p:spPr>
          <a:xfrm>
            <a:off x="4919683" y="1591484"/>
            <a:ext cx="2147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1800" b="0" dirty="0">
                <a:latin typeface="+mn-lt"/>
              </a:rPr>
              <a:t>Compleet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1800" b="0" dirty="0">
                <a:latin typeface="+mn-lt"/>
              </a:rPr>
              <a:t>Betrouwbaar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1800" b="0" dirty="0">
                <a:latin typeface="+mn-lt"/>
              </a:rPr>
              <a:t>Actueel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BF3D55E-DDFA-9048-E2E7-384ED9C2009A}"/>
              </a:ext>
            </a:extLst>
          </p:cNvPr>
          <p:cNvSpPr txBox="1"/>
          <p:nvPr/>
        </p:nvSpPr>
        <p:spPr>
          <a:xfrm>
            <a:off x="4919683" y="2757318"/>
            <a:ext cx="2094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Fysieke en psychisch risico’s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7E9CDFC2-B3F2-617C-08E9-47D851B69403}"/>
              </a:ext>
            </a:extLst>
          </p:cNvPr>
          <p:cNvSpPr/>
          <p:nvPr/>
        </p:nvSpPr>
        <p:spPr>
          <a:xfrm>
            <a:off x="4721814" y="4896414"/>
            <a:ext cx="2490720" cy="607555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Plan van aanpak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68ABB073-2778-443C-CD8F-5039E878C64B}"/>
              </a:ext>
            </a:extLst>
          </p:cNvPr>
          <p:cNvCxnSpPr/>
          <p:nvPr/>
        </p:nvCxnSpPr>
        <p:spPr>
          <a:xfrm>
            <a:off x="5976430" y="4491704"/>
            <a:ext cx="0" cy="404710"/>
          </a:xfrm>
          <a:prstGeom prst="straightConnector1">
            <a:avLst/>
          </a:prstGeom>
          <a:ln w="38100" cap="sq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50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8C116E5-7097-4E10-956A-542091AB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Arbowet als basis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37A8865-CFEA-49BB-BDA4-78A28C44DB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497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63FC2-4CB7-4265-9AF7-CC6AB889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Wettelijke eisen: Arbowet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F8B64A-3D57-48AD-BD7E-47A6B8D66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werkgever moet een RI&amp;E maken met daarin de risico’s die de werknemers tijdens de arbeid lopen. </a:t>
            </a:r>
          </a:p>
          <a:p>
            <a:r>
              <a:rPr lang="nl-NL" dirty="0"/>
              <a:t>De RI&amp;E bevat een overzicht van: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de gevaren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risico beperkende maatregelen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risico’s voor bijzondere categorieën van werknemers (v.b. jongeren en zwangere)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hoe werknemers toegang hebben tot de preventiemedewerkers, de arbodienst, geregistreerde bedrijfsarts en kerndeskundigen</a:t>
            </a:r>
          </a:p>
        </p:txBody>
      </p:sp>
    </p:spTree>
    <p:extLst>
      <p:ext uri="{BB962C8B-B14F-4D97-AF65-F5344CB8AC3E}">
        <p14:creationId xmlns:p14="http://schemas.microsoft.com/office/powerpoint/2010/main" val="368819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63FC2-4CB7-4265-9AF7-CC6AB889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Wettelijke eisen: Arbowet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F8B64A-3D57-48AD-BD7E-47A6B8D66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RI&amp;E aanpassen n.a.v. de volgende situaties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bij opgedane ervaringen,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bij gewijzigde werkmethoden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werkomstandigheden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dirty="0"/>
              <a:t>stand van de wetenschap. </a:t>
            </a:r>
          </a:p>
          <a:p>
            <a:r>
              <a:rPr lang="nl-NL" dirty="0"/>
              <a:t>Beschrijf in een plan van aanpak welke maatregelen worden genomen om de risico’s te beperking of te voorkomen </a:t>
            </a:r>
          </a:p>
          <a:p>
            <a:r>
              <a:rPr lang="nl-NL" dirty="0"/>
              <a:t>De maatregelen moeten van een termijn voorzien zijn.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042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874AC-FF27-4F06-B131-47ED998B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 RI&amp;E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742008-DC44-49F6-A3A6-B437D375F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Arbodienst of kerndeskundige beoordeelt op de volgende punten de RI&amp;E en plan van aanpak:</a:t>
            </a:r>
          </a:p>
          <a:p>
            <a:r>
              <a:rPr lang="nl-NL" sz="2400" dirty="0"/>
              <a:t>Is de RI&amp;E volledig en betrouwbaar </a:t>
            </a:r>
          </a:p>
          <a:p>
            <a:r>
              <a:rPr lang="nl-NL" sz="2400" dirty="0"/>
              <a:t>Zijn de actuele inzichten op het terrein van arbeidsomstandigheden verwerkt </a:t>
            </a:r>
          </a:p>
          <a:p>
            <a:r>
              <a:rPr lang="nl-NL" sz="2400" dirty="0"/>
              <a:t>Over de RI&amp;E en het plan van aanpak wordt een </a:t>
            </a:r>
            <a:r>
              <a:rPr lang="nl-NL" sz="2400" u="sng" dirty="0"/>
              <a:t>advies</a:t>
            </a:r>
            <a:r>
              <a:rPr lang="nl-NL" sz="2400" dirty="0"/>
              <a:t> uitgebracht. Daarbij gaat het advies o.a. in op: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nl-NL" sz="2200" dirty="0"/>
              <a:t>de wijze waarop de geconstateerde tekortkomingen kunnen worden verholpen.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nl-NL" sz="2200" dirty="0"/>
              <a:t>de prioriteiten en de volgorde van de te nemen maatregelen.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53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105C0-C5C8-2999-B3FC-350C3443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 ingang van 1 juli 2022. 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C24B55F-124C-B18C-B854-692F9C1B2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Nieuw certificeringsschema: Doel betere toetsing van de ri&amp;e</a:t>
            </a:r>
          </a:p>
          <a:p>
            <a:pPr marL="171450" lvl="1">
              <a:spcBef>
                <a:spcPts val="750"/>
              </a:spcBef>
            </a:pPr>
            <a:r>
              <a:rPr lang="nl-NL" dirty="0"/>
              <a:t>Systeemtoets: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000" dirty="0"/>
              <a:t>is alles dat wettelijk verplicht is in de RI&amp;E beschreven. (ofwel is het aanwezig)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000" dirty="0"/>
              <a:t>door een van de kerndeskundigen</a:t>
            </a:r>
          </a:p>
          <a:p>
            <a:r>
              <a:rPr lang="nl-NL" sz="2400" dirty="0"/>
              <a:t>Scopetoets: 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000" dirty="0"/>
              <a:t>is de inventarisatie goed uitgevoerd, de blootstelling objectief vastgesteld door b.v. metingen, zijn de risico’s goed beoordeeld en de juiste risicobeperkende maatregelen opgenomen?</a:t>
            </a:r>
          </a:p>
          <a:p>
            <a:pPr lvl="1">
              <a:buFont typeface="Calibri" panose="020F0502020204030204" pitchFamily="34" charset="0"/>
              <a:buChar char="‐"/>
            </a:pPr>
            <a:r>
              <a:rPr lang="nl-NL" sz="2000" dirty="0">
                <a:sym typeface="Wingdings" panose="05000000000000000000" pitchFamily="2" charset="2"/>
              </a:rPr>
              <a:t>door de deskundige wiens vakgebied het is </a:t>
            </a:r>
          </a:p>
          <a:p>
            <a:r>
              <a:rPr lang="nl-NL" sz="2400" dirty="0">
                <a:sym typeface="Wingdings" panose="05000000000000000000" pitchFamily="2" charset="2"/>
              </a:rPr>
              <a:t>Dus bij complexe ri&amp;e toetsing door meerdere deskundigen nodig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2411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5BE2C0DB350A4BB7C9AF1EC5F7221F" ma:contentTypeVersion="16" ma:contentTypeDescription="Een nieuw document maken." ma:contentTypeScope="" ma:versionID="45a71cd60002ce50278d89e555289656">
  <xsd:schema xmlns:xsd="http://www.w3.org/2001/XMLSchema" xmlns:xs="http://www.w3.org/2001/XMLSchema" xmlns:p="http://schemas.microsoft.com/office/2006/metadata/properties" xmlns:ns2="5f689324-8ead-4ddb-9ec8-d3ba99cdcd85" xmlns:ns3="4ac7e640-d0c2-4369-8839-65ad1c610359" targetNamespace="http://schemas.microsoft.com/office/2006/metadata/properties" ma:root="true" ma:fieldsID="16f6eb1717c5f2af8fc7d6c0c8df63d7" ns2:_="" ns3:_="">
    <xsd:import namespace="5f689324-8ead-4ddb-9ec8-d3ba99cdcd85"/>
    <xsd:import namespace="4ac7e640-d0c2-4369-8839-65ad1c6103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89324-8ead-4ddb-9ec8-d3ba99cdc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b709ef21-141f-4780-8062-8bea83c2fb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7e640-d0c2-4369-8839-65ad1c61035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08e65a0-07fd-4d3f-a805-8729dd3f8f21}" ma:internalName="TaxCatchAll" ma:showField="CatchAllData" ma:web="4ac7e640-d0c2-4369-8839-65ad1c6103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1BB83B-FEDA-4100-935E-15EF9B220ED9}"/>
</file>

<file path=customXml/itemProps2.xml><?xml version="1.0" encoding="utf-8"?>
<ds:datastoreItem xmlns:ds="http://schemas.openxmlformats.org/officeDocument/2006/customXml" ds:itemID="{5226E8CA-6867-4C1E-8F5C-1979AD0F3FE4}"/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1886</Words>
  <Application>Microsoft Office PowerPoint</Application>
  <PresentationFormat>Breedbeeld</PresentationFormat>
  <Paragraphs>327</Paragraphs>
  <Slides>39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7" baseType="lpstr">
      <vt:lpstr>Arial</vt:lpstr>
      <vt:lpstr>Barlow</vt:lpstr>
      <vt:lpstr>Calibri</vt:lpstr>
      <vt:lpstr>Calibri Light</vt:lpstr>
      <vt:lpstr>Rijksoverheid Sans</vt:lpstr>
      <vt:lpstr>RO Sans</vt:lpstr>
      <vt:lpstr>Wingdings</vt:lpstr>
      <vt:lpstr>Kantoorthema</vt:lpstr>
      <vt:lpstr> Invloed door de OR op arbeidsomstandigheden </vt:lpstr>
      <vt:lpstr>Basis voor invloed OR op Arbo</vt:lpstr>
      <vt:lpstr>Hart van het Arbobeleid</vt:lpstr>
      <vt:lpstr>PowerPoint-presentatie</vt:lpstr>
      <vt:lpstr>Arbowet als basis</vt:lpstr>
      <vt:lpstr>Wettelijke eisen: Arbowet</vt:lpstr>
      <vt:lpstr>Wettelijke eisen: Arbowet</vt:lpstr>
      <vt:lpstr>Toetsing RI&amp;E </vt:lpstr>
      <vt:lpstr>Met ingang van 1 juli 2022. </vt:lpstr>
      <vt:lpstr>Verdiepende RI&amp;E</vt:lpstr>
      <vt:lpstr>Waar gaat het over: invloed op arbobeleid</vt:lpstr>
      <vt:lpstr>Arbobeleid bestaat minimaal uit:</vt:lpstr>
      <vt:lpstr>Het speelveld </vt:lpstr>
      <vt:lpstr>Het systeem van de deskundige bijstand</vt:lpstr>
      <vt:lpstr>Deskundige werknemers</vt:lpstr>
      <vt:lpstr>Deskundige werknemers (art 13 Arbowet)</vt:lpstr>
      <vt:lpstr>Deskundige werknemers (art 13 Arbowet)</vt:lpstr>
      <vt:lpstr>Gecertificeerde deskundigen</vt:lpstr>
      <vt:lpstr>Hoe overlegstructuur opzetten</vt:lpstr>
      <vt:lpstr>Waarover kunnen jullie het hebben? (1)</vt:lpstr>
      <vt:lpstr>Waarover kunnen jullie het hebben? (2)</vt:lpstr>
      <vt:lpstr>Waarover kunnen jullie het hebben? (3)</vt:lpstr>
      <vt:lpstr>Vinger aan de pols</vt:lpstr>
      <vt:lpstr>Aandacht voor de softe risico’s </vt:lpstr>
      <vt:lpstr>Niet alleen de arbodeskundigen</vt:lpstr>
      <vt:lpstr>En wat is de rol van HR?</vt:lpstr>
      <vt:lpstr>Belangrijke onderwerpen met HR </vt:lpstr>
      <vt:lpstr>Nederlandse Arbeidsinspectie</vt:lpstr>
      <vt:lpstr>Nu in de eerste kamer: vertrouwenspersoon</vt:lpstr>
      <vt:lpstr>Belangrijke vraag: welke rol als OR</vt:lpstr>
      <vt:lpstr>Hoe kijken we aan tegen arbo</vt:lpstr>
      <vt:lpstr>Maak eens een krachtenveldanalyse</vt:lpstr>
      <vt:lpstr>Maak eens een krachtenveldanalyse</vt:lpstr>
      <vt:lpstr>Krachtenveld analyse</vt:lpstr>
      <vt:lpstr>Werken met een commissie</vt:lpstr>
      <vt:lpstr>Bepaal de thema’s</vt:lpstr>
      <vt:lpstr>Ga de werkvloer op</vt:lpstr>
      <vt:lpstr>Valkuilen</vt:lpstr>
      <vt:lpstr>Dank voor jullie aandacht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Janneke Zoutenbier</dc:creator>
  <cp:lastModifiedBy>Advice Select</cp:lastModifiedBy>
  <cp:revision>63</cp:revision>
  <cp:lastPrinted>2023-02-27T14:19:43Z</cp:lastPrinted>
  <dcterms:created xsi:type="dcterms:W3CDTF">2023-02-15T09:40:25Z</dcterms:created>
  <dcterms:modified xsi:type="dcterms:W3CDTF">2023-06-20T11:36:10Z</dcterms:modified>
</cp:coreProperties>
</file>