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63" r:id="rId5"/>
    <p:sldId id="286" r:id="rId6"/>
    <p:sldId id="455" r:id="rId7"/>
    <p:sldId id="510" r:id="rId8"/>
    <p:sldId id="509" r:id="rId9"/>
    <p:sldId id="477" r:id="rId10"/>
    <p:sldId id="458" r:id="rId11"/>
    <p:sldId id="300" r:id="rId12"/>
    <p:sldId id="478" r:id="rId13"/>
    <p:sldId id="335" r:id="rId14"/>
    <p:sldId id="336" r:id="rId15"/>
    <p:sldId id="337" r:id="rId16"/>
    <p:sldId id="338" r:id="rId17"/>
    <p:sldId id="340" r:id="rId18"/>
    <p:sldId id="513" r:id="rId19"/>
  </p:sldIdLst>
  <p:sldSz cx="12192000" cy="6858000"/>
  <p:notesSz cx="6889750" cy="100218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41C"/>
    <a:srgbClr val="D65018"/>
    <a:srgbClr val="8A8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D14D08-0664-4C6E-8F43-1A313458876F}" v="15" dt="2023-06-29T06:09:22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5558" cy="501095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2598" y="1"/>
            <a:ext cx="2985558" cy="501095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019E7C1A-F0D7-FE40-9951-561B4BE92190}" type="datetimeFigureOut">
              <a:rPr lang="nl-NL" smtClean="0"/>
              <a:t>29-6-2023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2" y="9519056"/>
            <a:ext cx="2985558" cy="501095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2598" y="9519056"/>
            <a:ext cx="2985558" cy="501095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E6B4B362-ECBA-2B46-BA89-97853FBDF1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923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5558" cy="501095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2598" y="1"/>
            <a:ext cx="2985558" cy="501095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C3A86642-7E6E-E443-8C6F-8E5E5BC5CFBA}" type="datetimeFigureOut">
              <a:rPr lang="nl-NL" smtClean="0"/>
              <a:t>29-6-2023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2475"/>
            <a:ext cx="6680200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976" y="4760399"/>
            <a:ext cx="5511800" cy="4509850"/>
          </a:xfrm>
          <a:prstGeom prst="rect">
            <a:avLst/>
          </a:prstGeom>
        </p:spPr>
        <p:txBody>
          <a:bodyPr vert="horz" lIns="92738" tIns="46369" rIns="92738" bIns="46369" rtlCol="0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9519056"/>
            <a:ext cx="2985558" cy="501095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2598" y="9519056"/>
            <a:ext cx="2985558" cy="501095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47CEE2D5-37F2-6D4A-B888-405FA4CDA9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01929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3690">
              <a:defRPr/>
            </a:pP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EE2D5-37F2-6D4A-B888-405FA4CDA9E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935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3690">
              <a:defRPr/>
            </a:pP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EE2D5-37F2-6D4A-B888-405FA4CDA9E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862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018402"/>
          </a:xfrm>
        </p:spPr>
        <p:txBody>
          <a:bodyPr anchor="ctr">
            <a:normAutofit/>
          </a:bodyPr>
          <a:lstStyle>
            <a:lvl1pPr algn="ctr">
              <a:defRPr sz="4400">
                <a:latin typeface="+mn-lt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2038"/>
            <a:ext cx="103632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8A8A8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9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82082"/>
            <a:ext cx="10515600" cy="4351338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nl-NL"/>
              <a:t>Tweede niveau</a:t>
            </a:r>
          </a:p>
          <a:p>
            <a:pPr lvl="1"/>
            <a:r>
              <a:rPr lang="nl-NL"/>
              <a:t>Derde niveau</a:t>
            </a:r>
          </a:p>
          <a:p>
            <a:pPr lvl="1"/>
            <a:r>
              <a:rPr lang="nl-NL"/>
              <a:t>Vierde niveau</a:t>
            </a:r>
          </a:p>
          <a:p>
            <a:pPr lvl="1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5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>
              <a:defRPr/>
            </a:lvl2pPr>
            <a:lvl3pPr marL="914400" indent="0">
              <a:buNone/>
              <a:defRPr/>
            </a:lvl3pPr>
          </a:lstStyle>
          <a:p>
            <a:pPr lvl="1"/>
            <a:r>
              <a:rPr lang="nl-NL"/>
              <a:t>Tweede niveau</a:t>
            </a:r>
          </a:p>
          <a:p>
            <a:pPr lvl="1"/>
            <a:r>
              <a:rPr lang="nl-NL"/>
              <a:t>Derde niveau</a:t>
            </a:r>
          </a:p>
          <a:p>
            <a:pPr lvl="1"/>
            <a:r>
              <a:rPr lang="nl-NL"/>
              <a:t>Vierde niveau</a:t>
            </a:r>
          </a:p>
          <a:p>
            <a:pPr lvl="1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nl-NL"/>
              <a:t>Tweede niveau</a:t>
            </a:r>
          </a:p>
          <a:p>
            <a:pPr lvl="1"/>
            <a:r>
              <a:rPr lang="nl-NL"/>
              <a:t>Derde niveau</a:t>
            </a:r>
          </a:p>
          <a:p>
            <a:pPr lvl="1"/>
            <a:r>
              <a:rPr lang="nl-NL"/>
              <a:t>Vierde niveau</a:t>
            </a:r>
          </a:p>
          <a:p>
            <a:pPr lvl="1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9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6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01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1"/>
            <a:r>
              <a:rPr lang="nl-NL"/>
              <a:t>Derde niveau</a:t>
            </a:r>
          </a:p>
          <a:p>
            <a:pPr lvl="1"/>
            <a:r>
              <a:rPr lang="nl-NL"/>
              <a:t>Vierde niveau</a:t>
            </a:r>
          </a:p>
          <a:p>
            <a:pPr lvl="1"/>
            <a:r>
              <a:rPr lang="nl-NL"/>
              <a:t>Vijfde niveau</a:t>
            </a:r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91E823A-2AE1-48A8-AD25-70E35ABF0A5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47483" y="0"/>
            <a:ext cx="12467302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2F991A9-F7DA-4C84-A443-C6C542514A2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855" y="5934996"/>
            <a:ext cx="23526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4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Samenwerking HR en OR</a:t>
            </a:r>
          </a:p>
        </p:txBody>
      </p:sp>
      <p:pic>
        <p:nvPicPr>
          <p:cNvPr id="5" name="Afbeelding 4" descr="Afbeelding met tekst, buiten, gebouw, resort&#10;&#10;Automatisch gegenereerde beschrijving">
            <a:extLst>
              <a:ext uri="{FF2B5EF4-FFF2-40B4-BE49-F238E27FC236}">
                <a16:creationId xmlns:a16="http://schemas.microsoft.com/office/drawing/2014/main" id="{F2391C48-2D2B-8F9F-F22E-5DADD7C96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7" y="1562952"/>
            <a:ext cx="11961845" cy="37320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0548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101399-DFA0-4E40-93D0-BD589D0B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20B535E-8401-4DA2-A496-9B2DF2E5B0D7}" type="slidenum">
              <a:rPr lang="nl-NL" altLang="nl-NL" smtClean="0"/>
              <a:pPr>
                <a:defRPr/>
              </a:pPr>
              <a:t>9</a:t>
            </a:fld>
            <a:endParaRPr lang="nl-NL" altLang="nl-NL"/>
          </a:p>
        </p:txBody>
      </p:sp>
      <p:sp>
        <p:nvSpPr>
          <p:cNvPr id="11" name="Gedachtewolkje: wolk 10">
            <a:extLst>
              <a:ext uri="{FF2B5EF4-FFF2-40B4-BE49-F238E27FC236}">
                <a16:creationId xmlns:a16="http://schemas.microsoft.com/office/drawing/2014/main" id="{AE5799B1-BDB8-4AFD-B44A-E5ED197050A3}"/>
              </a:ext>
            </a:extLst>
          </p:cNvPr>
          <p:cNvSpPr/>
          <p:nvPr/>
        </p:nvSpPr>
        <p:spPr>
          <a:xfrm>
            <a:off x="9059199" y="624849"/>
            <a:ext cx="2479963" cy="1974273"/>
          </a:xfrm>
          <a:prstGeom prst="cloudCallout">
            <a:avLst>
              <a:gd name="adj1" fmla="val -50681"/>
              <a:gd name="adj2" fmla="val 77388"/>
            </a:avLst>
          </a:prstGeom>
          <a:noFill/>
          <a:ln>
            <a:solidFill>
              <a:srgbClr val="EC8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Vraag naar human </a:t>
            </a:r>
            <a:r>
              <a:rPr lang="nl-NL" dirty="0" err="1">
                <a:solidFill>
                  <a:schemeClr val="tx1"/>
                </a:solidFill>
              </a:rPr>
              <a:t>capital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Gedachtewolkje: wolk 11">
            <a:extLst>
              <a:ext uri="{FF2B5EF4-FFF2-40B4-BE49-F238E27FC236}">
                <a16:creationId xmlns:a16="http://schemas.microsoft.com/office/drawing/2014/main" id="{D7BF9A92-AE4C-4957-BD3E-10AADC8A9340}"/>
              </a:ext>
            </a:extLst>
          </p:cNvPr>
          <p:cNvSpPr/>
          <p:nvPr/>
        </p:nvSpPr>
        <p:spPr>
          <a:xfrm>
            <a:off x="116343" y="3842263"/>
            <a:ext cx="2479963" cy="1974273"/>
          </a:xfrm>
          <a:prstGeom prst="cloudCallout">
            <a:avLst>
              <a:gd name="adj1" fmla="val 63827"/>
              <a:gd name="adj2" fmla="val -77757"/>
            </a:avLst>
          </a:prstGeom>
          <a:noFill/>
          <a:ln>
            <a:solidFill>
              <a:srgbClr val="163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Aanbod van human </a:t>
            </a:r>
            <a:r>
              <a:rPr lang="nl-NL" dirty="0" err="1">
                <a:solidFill>
                  <a:schemeClr val="tx1"/>
                </a:solidFill>
              </a:rPr>
              <a:t>capital</a:t>
            </a:r>
            <a:endParaRPr lang="nl-NL" dirty="0">
              <a:solidFill>
                <a:schemeClr val="tx1"/>
              </a:solidFill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0E7C0A69-4B9D-A069-DAAE-91768204663B}"/>
              </a:ext>
            </a:extLst>
          </p:cNvPr>
          <p:cNvGrpSpPr/>
          <p:nvPr/>
        </p:nvGrpSpPr>
        <p:grpSpPr>
          <a:xfrm>
            <a:off x="3156029" y="1341503"/>
            <a:ext cx="5680516" cy="4320000"/>
            <a:chOff x="3604085" y="2080800"/>
            <a:chExt cx="5680516" cy="4320000"/>
          </a:xfrm>
        </p:grpSpPr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262CA833-AC38-43AE-B634-827A2D0BCE06}"/>
                </a:ext>
              </a:extLst>
            </p:cNvPr>
            <p:cNvGrpSpPr/>
            <p:nvPr/>
          </p:nvGrpSpPr>
          <p:grpSpPr>
            <a:xfrm>
              <a:off x="3604085" y="2080800"/>
              <a:ext cx="5680516" cy="4320000"/>
              <a:chOff x="2272146" y="1740130"/>
              <a:chExt cx="5680516" cy="4320000"/>
            </a:xfrm>
          </p:grpSpPr>
          <p:sp>
            <p:nvSpPr>
              <p:cNvPr id="8" name="Ovaal 7">
                <a:extLst>
                  <a:ext uri="{FF2B5EF4-FFF2-40B4-BE49-F238E27FC236}">
                    <a16:creationId xmlns:a16="http://schemas.microsoft.com/office/drawing/2014/main" id="{3960BAE0-3B1F-4744-BFAE-69E7D67CA9EA}"/>
                  </a:ext>
                </a:extLst>
              </p:cNvPr>
              <p:cNvSpPr/>
              <p:nvPr/>
            </p:nvSpPr>
            <p:spPr>
              <a:xfrm>
                <a:off x="2272146" y="1740130"/>
                <a:ext cx="4320000" cy="4320000"/>
              </a:xfrm>
              <a:prstGeom prst="ellipse">
                <a:avLst/>
              </a:prstGeom>
              <a:solidFill>
                <a:srgbClr val="1635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Ovaal 8">
                <a:extLst>
                  <a:ext uri="{FF2B5EF4-FFF2-40B4-BE49-F238E27FC236}">
                    <a16:creationId xmlns:a16="http://schemas.microsoft.com/office/drawing/2014/main" id="{5518FDD8-DB18-409B-A608-65B14BE26DFE}"/>
                  </a:ext>
                </a:extLst>
              </p:cNvPr>
              <p:cNvSpPr/>
              <p:nvPr/>
            </p:nvSpPr>
            <p:spPr>
              <a:xfrm>
                <a:off x="3632662" y="1740130"/>
                <a:ext cx="4320000" cy="4320000"/>
              </a:xfrm>
              <a:prstGeom prst="ellipse">
                <a:avLst/>
              </a:prstGeom>
              <a:solidFill>
                <a:srgbClr val="EC8E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Ovaal 9">
                <a:extLst>
                  <a:ext uri="{FF2B5EF4-FFF2-40B4-BE49-F238E27FC236}">
                    <a16:creationId xmlns:a16="http://schemas.microsoft.com/office/drawing/2014/main" id="{EEC5BAE0-EFE8-4F58-8555-0ED505FB0301}"/>
                  </a:ext>
                </a:extLst>
              </p:cNvPr>
              <p:cNvSpPr/>
              <p:nvPr/>
            </p:nvSpPr>
            <p:spPr>
              <a:xfrm>
                <a:off x="3632662" y="1740130"/>
                <a:ext cx="2959484" cy="4320000"/>
              </a:xfrm>
              <a:prstGeom prst="ellipse">
                <a:avLst/>
              </a:prstGeom>
              <a:gradFill flip="none" rotWithShape="1">
                <a:gsLst>
                  <a:gs pos="0">
                    <a:srgbClr val="EC8E58"/>
                  </a:gs>
                  <a:gs pos="65000">
                    <a:srgbClr val="FFFF00"/>
                  </a:gs>
                  <a:gs pos="35000">
                    <a:srgbClr val="FFFF00"/>
                  </a:gs>
                  <a:gs pos="100000">
                    <a:srgbClr val="16356B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BD2DB343-5A2B-44BA-9DEE-887D2860763F}"/>
                </a:ext>
              </a:extLst>
            </p:cNvPr>
            <p:cNvSpPr txBox="1"/>
            <p:nvPr/>
          </p:nvSpPr>
          <p:spPr>
            <a:xfrm>
              <a:off x="5339443" y="4009967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dirty="0"/>
                <a:t>Inzetbaarheid</a:t>
              </a:r>
            </a:p>
          </p:txBody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837FB783-393E-E4F0-3755-D6803E4A9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Wat is inzetbaarheid?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762654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101399-DFA0-4E40-93D0-BD589D0B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20B535E-8401-4DA2-A496-9B2DF2E5B0D7}" type="slidenum">
              <a:rPr lang="nl-NL" altLang="nl-NL" smtClean="0"/>
              <a:pPr>
                <a:defRPr/>
              </a:pPr>
              <a:t>10</a:t>
            </a:fld>
            <a:endParaRPr lang="nl-NL" alt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09CFBA27-9FF9-4181-915C-8052FE311402}"/>
              </a:ext>
            </a:extLst>
          </p:cNvPr>
          <p:cNvGrpSpPr/>
          <p:nvPr/>
        </p:nvGrpSpPr>
        <p:grpSpPr>
          <a:xfrm>
            <a:off x="2813998" y="1266973"/>
            <a:ext cx="6260511" cy="4558818"/>
            <a:chOff x="2813998" y="1724173"/>
            <a:chExt cx="6260511" cy="4558818"/>
          </a:xfrm>
        </p:grpSpPr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B5B7457D-89DF-4055-8FF2-E392417040EB}"/>
                </a:ext>
              </a:extLst>
            </p:cNvPr>
            <p:cNvSpPr/>
            <p:nvPr/>
          </p:nvSpPr>
          <p:spPr>
            <a:xfrm>
              <a:off x="4684254" y="1724173"/>
              <a:ext cx="2520000" cy="25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Persoonlijkheid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680ECD0F-5C8C-4266-AC06-0FBADBC21A72}"/>
                </a:ext>
              </a:extLst>
            </p:cNvPr>
            <p:cNvSpPr/>
            <p:nvPr/>
          </p:nvSpPr>
          <p:spPr>
            <a:xfrm>
              <a:off x="6554509" y="3762991"/>
              <a:ext cx="2520000" cy="25200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Kennis &amp; Vaardigheden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93C17110-E7F9-46DA-B43F-66584F81DC1F}"/>
                </a:ext>
              </a:extLst>
            </p:cNvPr>
            <p:cNvSpPr/>
            <p:nvPr/>
          </p:nvSpPr>
          <p:spPr>
            <a:xfrm>
              <a:off x="2813998" y="3762991"/>
              <a:ext cx="2520000" cy="2520000"/>
            </a:xfrm>
            <a:prstGeom prst="ellipse">
              <a:avLst/>
            </a:prstGeom>
            <a:solidFill>
              <a:srgbClr val="1635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Gezondheid</a:t>
              </a:r>
            </a:p>
          </p:txBody>
        </p:sp>
        <p:sp>
          <p:nvSpPr>
            <p:cNvPr id="18" name="Pijl: links/rechts 17">
              <a:extLst>
                <a:ext uri="{FF2B5EF4-FFF2-40B4-BE49-F238E27FC236}">
                  <a16:creationId xmlns:a16="http://schemas.microsoft.com/office/drawing/2014/main" id="{2C516EEE-5D0B-4E68-A9B2-BBEAE691EB69}"/>
                </a:ext>
              </a:extLst>
            </p:cNvPr>
            <p:cNvSpPr/>
            <p:nvPr/>
          </p:nvSpPr>
          <p:spPr>
            <a:xfrm>
              <a:off x="5158281" y="4596964"/>
              <a:ext cx="1571946" cy="85205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Pijl: links/rechts 18">
              <a:extLst>
                <a:ext uri="{FF2B5EF4-FFF2-40B4-BE49-F238E27FC236}">
                  <a16:creationId xmlns:a16="http://schemas.microsoft.com/office/drawing/2014/main" id="{905F5E25-BBE5-4894-BB88-CF44B1DC6079}"/>
                </a:ext>
              </a:extLst>
            </p:cNvPr>
            <p:cNvSpPr/>
            <p:nvPr/>
          </p:nvSpPr>
          <p:spPr>
            <a:xfrm rot="2536209">
              <a:off x="6160372" y="3494031"/>
              <a:ext cx="1571946" cy="85205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Pijl: links/rechts 19">
              <a:extLst>
                <a:ext uri="{FF2B5EF4-FFF2-40B4-BE49-F238E27FC236}">
                  <a16:creationId xmlns:a16="http://schemas.microsoft.com/office/drawing/2014/main" id="{99A9D61A-596F-4238-8227-3FDB58CC67BE}"/>
                </a:ext>
              </a:extLst>
            </p:cNvPr>
            <p:cNvSpPr/>
            <p:nvPr/>
          </p:nvSpPr>
          <p:spPr>
            <a:xfrm rot="8075539">
              <a:off x="4143207" y="3494030"/>
              <a:ext cx="1571946" cy="85205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3">
            <a:extLst>
              <a:ext uri="{FF2B5EF4-FFF2-40B4-BE49-F238E27FC236}">
                <a16:creationId xmlns:a16="http://schemas.microsoft.com/office/drawing/2014/main" id="{C6A29BD7-A593-D600-1517-E1C9FA51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nl-NL" altLang="nl-NL" dirty="0"/>
              <a:t>Wat is human </a:t>
            </a:r>
            <a:r>
              <a:rPr lang="nl-NL" altLang="nl-NL" dirty="0" err="1"/>
              <a:t>capital</a:t>
            </a:r>
            <a:r>
              <a:rPr lang="nl-NL" altLang="nl-NL" dirty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438568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B30F12-0A62-48A1-917A-8151496A2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Persoonlijkheid</a:t>
            </a:r>
          </a:p>
          <a:p>
            <a:pPr lvl="1"/>
            <a:r>
              <a:rPr lang="nl-NL" dirty="0"/>
              <a:t>Ontwikkelingsgerichtheid, verantwoordelijkheid, emotionele stabiliteit, meegaandheid, </a:t>
            </a:r>
            <a:r>
              <a:rPr lang="nl-NL" dirty="0" err="1"/>
              <a:t>extravertheid</a:t>
            </a:r>
            <a:r>
              <a:rPr lang="nl-NL" dirty="0"/>
              <a:t>, intelligentie</a:t>
            </a:r>
          </a:p>
          <a:p>
            <a:r>
              <a:rPr lang="nl-NL" dirty="0"/>
              <a:t>Gezondheid</a:t>
            </a:r>
          </a:p>
          <a:p>
            <a:pPr lvl="1"/>
            <a:r>
              <a:rPr lang="nl-NL" dirty="0"/>
              <a:t>Fysieke en psychische gezondheid</a:t>
            </a:r>
          </a:p>
          <a:p>
            <a:r>
              <a:rPr lang="nl-NL" dirty="0"/>
              <a:t>Kennis &amp; vaardigheden</a:t>
            </a:r>
          </a:p>
          <a:p>
            <a:pPr lvl="1"/>
            <a:r>
              <a:rPr lang="nl-NL" dirty="0"/>
              <a:t>Kennis, vaardigheden, competenties, opleiding, ervaring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101399-DFA0-4E40-93D0-BD589D0B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20B535E-8401-4DA2-A496-9B2DF2E5B0D7}" type="slidenum">
              <a:rPr lang="nl-NL" altLang="nl-NL" smtClean="0"/>
              <a:pPr>
                <a:defRPr/>
              </a:pPr>
              <a:t>11</a:t>
            </a:fld>
            <a:endParaRPr lang="nl-NL" altLang="nl-NL"/>
          </a:p>
        </p:txBody>
      </p:sp>
      <p:sp>
        <p:nvSpPr>
          <p:cNvPr id="2" name="Titel 3">
            <a:extLst>
              <a:ext uri="{FF2B5EF4-FFF2-40B4-BE49-F238E27FC236}">
                <a16:creationId xmlns:a16="http://schemas.microsoft.com/office/drawing/2014/main" id="{63AE9D6E-29B1-2415-1E64-860406A6903B}"/>
              </a:ext>
            </a:extLst>
          </p:cNvPr>
          <p:cNvSpPr txBox="1">
            <a:spLocks/>
          </p:cNvSpPr>
          <p:nvPr/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dirty="0"/>
              <a:t>Dimensies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564864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101399-DFA0-4E40-93D0-BD589D0B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20B535E-8401-4DA2-A496-9B2DF2E5B0D7}" type="slidenum">
              <a:rPr lang="nl-NL" altLang="nl-NL" smtClean="0"/>
              <a:pPr>
                <a:defRPr/>
              </a:pPr>
              <a:t>12</a:t>
            </a:fld>
            <a:endParaRPr lang="nl-NL" altLang="nl-NL"/>
          </a:p>
        </p:txBody>
      </p:sp>
      <p:grpSp>
        <p:nvGrpSpPr>
          <p:cNvPr id="25" name="Groep 24">
            <a:extLst>
              <a:ext uri="{FF2B5EF4-FFF2-40B4-BE49-F238E27FC236}">
                <a16:creationId xmlns:a16="http://schemas.microsoft.com/office/drawing/2014/main" id="{DA87C5C2-0744-4D4B-AC65-F1BFCA29C200}"/>
              </a:ext>
            </a:extLst>
          </p:cNvPr>
          <p:cNvGrpSpPr/>
          <p:nvPr/>
        </p:nvGrpSpPr>
        <p:grpSpPr>
          <a:xfrm>
            <a:off x="1183988" y="1444197"/>
            <a:ext cx="9820946" cy="4320000"/>
            <a:chOff x="1183988" y="1773381"/>
            <a:chExt cx="9820946" cy="4320000"/>
          </a:xfrm>
        </p:grpSpPr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52CF3201-1F6A-4477-A6BD-2A4436B0EE88}"/>
                </a:ext>
              </a:extLst>
            </p:cNvPr>
            <p:cNvSpPr/>
            <p:nvPr/>
          </p:nvSpPr>
          <p:spPr>
            <a:xfrm>
              <a:off x="3906982" y="1773381"/>
              <a:ext cx="4320000" cy="43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21087CCE-4E9A-4F1C-8086-0068A4309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6898" y="2360523"/>
              <a:ext cx="3740168" cy="2724095"/>
            </a:xfrm>
            <a:prstGeom prst="rect">
              <a:avLst/>
            </a:prstGeom>
          </p:spPr>
        </p:pic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BF9C8643-A932-4288-942B-EC6C3D4263D2}"/>
                </a:ext>
              </a:extLst>
            </p:cNvPr>
            <p:cNvGrpSpPr/>
            <p:nvPr/>
          </p:nvGrpSpPr>
          <p:grpSpPr>
            <a:xfrm>
              <a:off x="8375018" y="2943381"/>
              <a:ext cx="2629916" cy="1980000"/>
              <a:chOff x="8258557" y="2700550"/>
              <a:chExt cx="2629916" cy="1980000"/>
            </a:xfrm>
          </p:grpSpPr>
          <p:sp>
            <p:nvSpPr>
              <p:cNvPr id="32" name="Ovaal 31">
                <a:extLst>
                  <a:ext uri="{FF2B5EF4-FFF2-40B4-BE49-F238E27FC236}">
                    <a16:creationId xmlns:a16="http://schemas.microsoft.com/office/drawing/2014/main" id="{0D6F2459-8B31-4FE0-8743-279B082810A3}"/>
                  </a:ext>
                </a:extLst>
              </p:cNvPr>
              <p:cNvSpPr/>
              <p:nvPr/>
            </p:nvSpPr>
            <p:spPr>
              <a:xfrm>
                <a:off x="8908473" y="2700550"/>
                <a:ext cx="1980000" cy="1980000"/>
              </a:xfrm>
              <a:prstGeom prst="ellipse">
                <a:avLst/>
              </a:prstGeom>
              <a:solidFill>
                <a:srgbClr val="EC8E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dirty="0"/>
                  <a:t>Werk</a:t>
                </a:r>
                <a:br>
                  <a:rPr lang="nl-NL" dirty="0"/>
                </a:br>
                <a:r>
                  <a:rPr lang="nl-NL" dirty="0"/>
                  <a:t>omgeving</a:t>
                </a:r>
              </a:p>
            </p:txBody>
          </p:sp>
          <p:sp>
            <p:nvSpPr>
              <p:cNvPr id="33" name="Pijl: rechts 32">
                <a:extLst>
                  <a:ext uri="{FF2B5EF4-FFF2-40B4-BE49-F238E27FC236}">
                    <a16:creationId xmlns:a16="http://schemas.microsoft.com/office/drawing/2014/main" id="{1CFFECD8-FF3A-4E1F-AD0B-C28D430C6315}"/>
                  </a:ext>
                </a:extLst>
              </p:cNvPr>
              <p:cNvSpPr/>
              <p:nvPr/>
            </p:nvSpPr>
            <p:spPr>
              <a:xfrm rot="10800000">
                <a:off x="8258557" y="3330550"/>
                <a:ext cx="720000" cy="720000"/>
              </a:xfrm>
              <a:prstGeom prst="rightArrow">
                <a:avLst/>
              </a:prstGeom>
              <a:solidFill>
                <a:srgbClr val="EC8E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B83EAE20-A85C-4255-A194-C9957D931FE1}"/>
                </a:ext>
              </a:extLst>
            </p:cNvPr>
            <p:cNvGrpSpPr/>
            <p:nvPr/>
          </p:nvGrpSpPr>
          <p:grpSpPr>
            <a:xfrm>
              <a:off x="1183988" y="2943381"/>
              <a:ext cx="2574958" cy="1980000"/>
              <a:chOff x="1211111" y="2943381"/>
              <a:chExt cx="2574958" cy="1980000"/>
            </a:xfrm>
          </p:grpSpPr>
          <p:sp>
            <p:nvSpPr>
              <p:cNvPr id="30" name="Ovaal 29">
                <a:extLst>
                  <a:ext uri="{FF2B5EF4-FFF2-40B4-BE49-F238E27FC236}">
                    <a16:creationId xmlns:a16="http://schemas.microsoft.com/office/drawing/2014/main" id="{B4DC7E7C-C2E1-4FF3-BAE5-D8C11BCAD483}"/>
                  </a:ext>
                </a:extLst>
              </p:cNvPr>
              <p:cNvSpPr/>
              <p:nvPr/>
            </p:nvSpPr>
            <p:spPr>
              <a:xfrm>
                <a:off x="1211111" y="2943381"/>
                <a:ext cx="1980000" cy="1980000"/>
              </a:xfrm>
              <a:prstGeom prst="ellipse">
                <a:avLst/>
              </a:prstGeom>
              <a:solidFill>
                <a:srgbClr val="1C7E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dirty="0"/>
                  <a:t>Sociale</a:t>
                </a:r>
                <a:br>
                  <a:rPr lang="nl-NL" dirty="0"/>
                </a:br>
                <a:r>
                  <a:rPr lang="nl-NL" dirty="0"/>
                  <a:t>omgeving</a:t>
                </a:r>
              </a:p>
            </p:txBody>
          </p:sp>
          <p:sp>
            <p:nvSpPr>
              <p:cNvPr id="31" name="Pijl: rechts 30">
                <a:extLst>
                  <a:ext uri="{FF2B5EF4-FFF2-40B4-BE49-F238E27FC236}">
                    <a16:creationId xmlns:a16="http://schemas.microsoft.com/office/drawing/2014/main" id="{AD04279B-4D45-4889-9F22-A8F2A3F2EAC0}"/>
                  </a:ext>
                </a:extLst>
              </p:cNvPr>
              <p:cNvSpPr/>
              <p:nvPr/>
            </p:nvSpPr>
            <p:spPr>
              <a:xfrm>
                <a:off x="3066069" y="3573381"/>
                <a:ext cx="720000" cy="720000"/>
              </a:xfrm>
              <a:prstGeom prst="rightArrow">
                <a:avLst/>
              </a:prstGeom>
              <a:solidFill>
                <a:srgbClr val="1C7E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641D8252-E427-D93E-9620-5EE9B46B090F}"/>
              </a:ext>
            </a:extLst>
          </p:cNvPr>
          <p:cNvSpPr txBox="1">
            <a:spLocks/>
          </p:cNvSpPr>
          <p:nvPr/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dirty="0"/>
              <a:t>Invloed van buitenaf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273264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101399-DFA0-4E40-93D0-BD589D0B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20B535E-8401-4DA2-A496-9B2DF2E5B0D7}" type="slidenum">
              <a:rPr lang="nl-NL" altLang="nl-NL" smtClean="0"/>
              <a:pPr>
                <a:defRPr/>
              </a:pPr>
              <a:t>13</a:t>
            </a:fld>
            <a:endParaRPr lang="nl-NL" altLang="nl-NL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619A31CA-47F1-4169-ABE2-F236B2AD483E}"/>
              </a:ext>
            </a:extLst>
          </p:cNvPr>
          <p:cNvGrpSpPr/>
          <p:nvPr/>
        </p:nvGrpSpPr>
        <p:grpSpPr>
          <a:xfrm>
            <a:off x="1325611" y="1349450"/>
            <a:ext cx="4079827" cy="4499500"/>
            <a:chOff x="4537537" y="1798338"/>
            <a:chExt cx="4079827" cy="4499500"/>
          </a:xfrm>
          <a:solidFill>
            <a:srgbClr val="1C7EBB"/>
          </a:solidFill>
        </p:grpSpPr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C2563A6C-3244-4BD9-AB2D-D8991A36F3EF}"/>
                </a:ext>
              </a:extLst>
            </p:cNvPr>
            <p:cNvSpPr/>
            <p:nvPr/>
          </p:nvSpPr>
          <p:spPr>
            <a:xfrm>
              <a:off x="5553318" y="3038691"/>
              <a:ext cx="1980000" cy="198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Sociale omgeving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749F5C14-E3B6-4DB4-83AF-4AE58FDA5DE3}"/>
                </a:ext>
              </a:extLst>
            </p:cNvPr>
            <p:cNvSpPr/>
            <p:nvPr/>
          </p:nvSpPr>
          <p:spPr>
            <a:xfrm>
              <a:off x="6997364" y="2465372"/>
              <a:ext cx="1620000" cy="162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/>
                <a:t>Cultuur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9F33B767-C281-41A7-A734-E55322091732}"/>
                </a:ext>
              </a:extLst>
            </p:cNvPr>
            <p:cNvSpPr/>
            <p:nvPr/>
          </p:nvSpPr>
          <p:spPr>
            <a:xfrm>
              <a:off x="6990847" y="3952094"/>
              <a:ext cx="1620000" cy="162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/>
                <a:t>Economisch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E88980E0-0ACC-4F56-ABFE-375745AD7001}"/>
                </a:ext>
              </a:extLst>
            </p:cNvPr>
            <p:cNvSpPr/>
            <p:nvPr/>
          </p:nvSpPr>
          <p:spPr>
            <a:xfrm>
              <a:off x="5764192" y="4677838"/>
              <a:ext cx="1620000" cy="162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/>
                <a:t>Religie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80830F15-15C6-4310-8B93-39A0583B1645}"/>
                </a:ext>
              </a:extLst>
            </p:cNvPr>
            <p:cNvSpPr/>
            <p:nvPr/>
          </p:nvSpPr>
          <p:spPr>
            <a:xfrm>
              <a:off x="5764192" y="1798338"/>
              <a:ext cx="1620000" cy="162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/>
                <a:t>Sociale groep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5A646881-F172-41CF-8574-EAF9C2A91529}"/>
                </a:ext>
              </a:extLst>
            </p:cNvPr>
            <p:cNvSpPr/>
            <p:nvPr/>
          </p:nvSpPr>
          <p:spPr>
            <a:xfrm>
              <a:off x="4537537" y="4028691"/>
              <a:ext cx="1620000" cy="162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/>
                <a:t>Sociale klasse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7A8A1401-4E43-40DF-B5AF-B6C68EB37280}"/>
                </a:ext>
              </a:extLst>
            </p:cNvPr>
            <p:cNvSpPr/>
            <p:nvPr/>
          </p:nvSpPr>
          <p:spPr>
            <a:xfrm>
              <a:off x="4557589" y="2522052"/>
              <a:ext cx="1620000" cy="162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/>
                <a:t>Sociale mobiliteit</a:t>
              </a:r>
            </a:p>
          </p:txBody>
        </p: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29522075-119C-41B9-BAA8-03FFA132F65B}"/>
              </a:ext>
            </a:extLst>
          </p:cNvPr>
          <p:cNvGrpSpPr/>
          <p:nvPr/>
        </p:nvGrpSpPr>
        <p:grpSpPr>
          <a:xfrm>
            <a:off x="6096000" y="1330053"/>
            <a:ext cx="4079827" cy="4499500"/>
            <a:chOff x="4537537" y="1798338"/>
            <a:chExt cx="4079827" cy="4499500"/>
          </a:xfrm>
        </p:grpSpPr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58F63CC1-8475-427E-AF48-83FE39C29B0E}"/>
                </a:ext>
              </a:extLst>
            </p:cNvPr>
            <p:cNvSpPr/>
            <p:nvPr/>
          </p:nvSpPr>
          <p:spPr>
            <a:xfrm>
              <a:off x="5553318" y="3038691"/>
              <a:ext cx="1980000" cy="1980000"/>
            </a:xfrm>
            <a:prstGeom prst="ellipse">
              <a:avLst/>
            </a:prstGeom>
            <a:solidFill>
              <a:srgbClr val="EC8E5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Werk-omgeving</a:t>
              </a:r>
              <a:endParaRPr lang="nl-NL" dirty="0"/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2B5ACE46-7C51-424E-8CD0-44E7F82D01B9}"/>
                </a:ext>
              </a:extLst>
            </p:cNvPr>
            <p:cNvSpPr/>
            <p:nvPr/>
          </p:nvSpPr>
          <p:spPr>
            <a:xfrm>
              <a:off x="6997364" y="2465372"/>
              <a:ext cx="1620000" cy="1620000"/>
            </a:xfrm>
            <a:prstGeom prst="ellipse">
              <a:avLst/>
            </a:prstGeom>
            <a:solidFill>
              <a:srgbClr val="EC8E5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 err="1"/>
                <a:t>arbeids-verhouding</a:t>
              </a:r>
              <a:endParaRPr lang="nl-NL" sz="1200" dirty="0"/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F7990E8-2E73-41F5-B924-01B5FCEDD714}"/>
                </a:ext>
              </a:extLst>
            </p:cNvPr>
            <p:cNvSpPr/>
            <p:nvPr/>
          </p:nvSpPr>
          <p:spPr>
            <a:xfrm>
              <a:off x="6990847" y="3952094"/>
              <a:ext cx="1620000" cy="1620000"/>
            </a:xfrm>
            <a:prstGeom prst="ellipse">
              <a:avLst/>
            </a:prstGeom>
            <a:solidFill>
              <a:srgbClr val="EC8E5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/>
                <a:t>arbeids-voor</a:t>
              </a:r>
              <a:br>
                <a:rPr lang="nl-NL" sz="1200" dirty="0"/>
              </a:br>
              <a:r>
                <a:rPr lang="nl-NL" sz="1200" dirty="0"/>
                <a:t>waarden</a:t>
              </a:r>
            </a:p>
          </p:txBody>
        </p: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A54D2B53-9324-4C1B-9C8F-5D89A27782B3}"/>
                </a:ext>
              </a:extLst>
            </p:cNvPr>
            <p:cNvSpPr/>
            <p:nvPr/>
          </p:nvSpPr>
          <p:spPr>
            <a:xfrm>
              <a:off x="5764192" y="4677838"/>
              <a:ext cx="1620000" cy="1620000"/>
            </a:xfrm>
            <a:prstGeom prst="ellipse">
              <a:avLst/>
            </a:prstGeom>
            <a:solidFill>
              <a:srgbClr val="EC8E5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/>
                <a:t>arbeids-omstandig</a:t>
              </a:r>
              <a:br>
                <a:rPr lang="nl-NL" sz="1200" dirty="0"/>
              </a:br>
              <a:r>
                <a:rPr lang="nl-NL" sz="1200" dirty="0"/>
                <a:t>heden</a:t>
              </a:r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D1D2D08B-7074-4F2E-B650-E8AD6286DC3A}"/>
                </a:ext>
              </a:extLst>
            </p:cNvPr>
            <p:cNvSpPr/>
            <p:nvPr/>
          </p:nvSpPr>
          <p:spPr>
            <a:xfrm>
              <a:off x="5764192" y="1798338"/>
              <a:ext cx="1620000" cy="1620000"/>
            </a:xfrm>
            <a:prstGeom prst="ellipse">
              <a:avLst/>
            </a:prstGeom>
            <a:solidFill>
              <a:srgbClr val="EC8E5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/>
                <a:t>organisatie</a:t>
              </a:r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60F988BB-F690-4C91-98EE-4EDFEA3EFB14}"/>
                </a:ext>
              </a:extLst>
            </p:cNvPr>
            <p:cNvSpPr/>
            <p:nvPr/>
          </p:nvSpPr>
          <p:spPr>
            <a:xfrm>
              <a:off x="4537537" y="4028691"/>
              <a:ext cx="1620000" cy="1620000"/>
            </a:xfrm>
            <a:prstGeom prst="ellipse">
              <a:avLst/>
            </a:prstGeom>
            <a:solidFill>
              <a:srgbClr val="EC8E5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 err="1"/>
                <a:t>arbeids-inhoud</a:t>
              </a:r>
              <a:endParaRPr lang="nl-NL" sz="1200" dirty="0"/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5541D127-548E-4B7B-B237-E7481176458A}"/>
                </a:ext>
              </a:extLst>
            </p:cNvPr>
            <p:cNvSpPr/>
            <p:nvPr/>
          </p:nvSpPr>
          <p:spPr>
            <a:xfrm>
              <a:off x="4557589" y="2522052"/>
              <a:ext cx="1620000" cy="1620000"/>
            </a:xfrm>
            <a:prstGeom prst="ellipse">
              <a:avLst/>
            </a:prstGeom>
            <a:solidFill>
              <a:srgbClr val="EC8E5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/>
                <a:t>HR-beleid</a:t>
              </a:r>
            </a:p>
          </p:txBody>
        </p:sp>
      </p:grpSp>
      <p:sp>
        <p:nvSpPr>
          <p:cNvPr id="2" name="Titel 3">
            <a:extLst>
              <a:ext uri="{FF2B5EF4-FFF2-40B4-BE49-F238E27FC236}">
                <a16:creationId xmlns:a16="http://schemas.microsoft.com/office/drawing/2014/main" id="{513A6DA7-4220-60E8-AE10-16F8A4AF4657}"/>
              </a:ext>
            </a:extLst>
          </p:cNvPr>
          <p:cNvSpPr txBox="1">
            <a:spLocks/>
          </p:cNvSpPr>
          <p:nvPr/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dirty="0"/>
              <a:t>Sociale omgeving / werkomgeving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066352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101399-DFA0-4E40-93D0-BD589D0B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20B535E-8401-4DA2-A496-9B2DF2E5B0D7}" type="slidenum">
              <a:rPr lang="nl-NL" altLang="nl-NL" smtClean="0"/>
              <a:pPr>
                <a:defRPr/>
              </a:pPr>
              <a:t>14</a:t>
            </a:fld>
            <a:endParaRPr lang="nl-NL" altLang="nl-NL"/>
          </a:p>
        </p:txBody>
      </p:sp>
      <p:sp>
        <p:nvSpPr>
          <p:cNvPr id="11" name="Gedachtewolkje: wolk 10">
            <a:extLst>
              <a:ext uri="{FF2B5EF4-FFF2-40B4-BE49-F238E27FC236}">
                <a16:creationId xmlns:a16="http://schemas.microsoft.com/office/drawing/2014/main" id="{AE5799B1-BDB8-4AFD-B44A-E5ED197050A3}"/>
              </a:ext>
            </a:extLst>
          </p:cNvPr>
          <p:cNvSpPr/>
          <p:nvPr/>
        </p:nvSpPr>
        <p:spPr>
          <a:xfrm>
            <a:off x="9059199" y="624849"/>
            <a:ext cx="2479963" cy="1974273"/>
          </a:xfrm>
          <a:prstGeom prst="cloudCallout">
            <a:avLst>
              <a:gd name="adj1" fmla="val -50681"/>
              <a:gd name="adj2" fmla="val 77388"/>
            </a:avLst>
          </a:prstGeom>
          <a:noFill/>
          <a:ln>
            <a:solidFill>
              <a:srgbClr val="EC8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Vraag naar human </a:t>
            </a:r>
            <a:r>
              <a:rPr lang="nl-NL" dirty="0" err="1">
                <a:solidFill>
                  <a:schemeClr val="tx1"/>
                </a:solidFill>
              </a:rPr>
              <a:t>capital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Gedachtewolkje: wolk 11">
            <a:extLst>
              <a:ext uri="{FF2B5EF4-FFF2-40B4-BE49-F238E27FC236}">
                <a16:creationId xmlns:a16="http://schemas.microsoft.com/office/drawing/2014/main" id="{D7BF9A92-AE4C-4957-BD3E-10AADC8A9340}"/>
              </a:ext>
            </a:extLst>
          </p:cNvPr>
          <p:cNvSpPr/>
          <p:nvPr/>
        </p:nvSpPr>
        <p:spPr>
          <a:xfrm>
            <a:off x="116343" y="3842263"/>
            <a:ext cx="2479963" cy="1974273"/>
          </a:xfrm>
          <a:prstGeom prst="cloudCallout">
            <a:avLst>
              <a:gd name="adj1" fmla="val 63827"/>
              <a:gd name="adj2" fmla="val -77757"/>
            </a:avLst>
          </a:prstGeom>
          <a:noFill/>
          <a:ln>
            <a:solidFill>
              <a:srgbClr val="163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Aanbod van human </a:t>
            </a:r>
            <a:r>
              <a:rPr lang="nl-NL" dirty="0" err="1">
                <a:solidFill>
                  <a:schemeClr val="tx1"/>
                </a:solidFill>
              </a:rPr>
              <a:t>capital</a:t>
            </a:r>
            <a:endParaRPr lang="nl-NL" dirty="0">
              <a:solidFill>
                <a:schemeClr val="tx1"/>
              </a:solidFill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0E7C0A69-4B9D-A069-DAAE-91768204663B}"/>
              </a:ext>
            </a:extLst>
          </p:cNvPr>
          <p:cNvGrpSpPr/>
          <p:nvPr/>
        </p:nvGrpSpPr>
        <p:grpSpPr>
          <a:xfrm>
            <a:off x="3156029" y="1341503"/>
            <a:ext cx="5680516" cy="4320000"/>
            <a:chOff x="3604085" y="2080800"/>
            <a:chExt cx="5680516" cy="4320000"/>
          </a:xfrm>
        </p:grpSpPr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262CA833-AC38-43AE-B634-827A2D0BCE06}"/>
                </a:ext>
              </a:extLst>
            </p:cNvPr>
            <p:cNvGrpSpPr/>
            <p:nvPr/>
          </p:nvGrpSpPr>
          <p:grpSpPr>
            <a:xfrm>
              <a:off x="3604085" y="2080800"/>
              <a:ext cx="5680516" cy="4320000"/>
              <a:chOff x="2272146" y="1740130"/>
              <a:chExt cx="5680516" cy="4320000"/>
            </a:xfrm>
          </p:grpSpPr>
          <p:sp>
            <p:nvSpPr>
              <p:cNvPr id="8" name="Ovaal 7">
                <a:extLst>
                  <a:ext uri="{FF2B5EF4-FFF2-40B4-BE49-F238E27FC236}">
                    <a16:creationId xmlns:a16="http://schemas.microsoft.com/office/drawing/2014/main" id="{3960BAE0-3B1F-4744-BFAE-69E7D67CA9EA}"/>
                  </a:ext>
                </a:extLst>
              </p:cNvPr>
              <p:cNvSpPr/>
              <p:nvPr/>
            </p:nvSpPr>
            <p:spPr>
              <a:xfrm>
                <a:off x="2272146" y="1740130"/>
                <a:ext cx="4320000" cy="4320000"/>
              </a:xfrm>
              <a:prstGeom prst="ellipse">
                <a:avLst/>
              </a:prstGeom>
              <a:solidFill>
                <a:srgbClr val="1635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Ovaal 8">
                <a:extLst>
                  <a:ext uri="{FF2B5EF4-FFF2-40B4-BE49-F238E27FC236}">
                    <a16:creationId xmlns:a16="http://schemas.microsoft.com/office/drawing/2014/main" id="{5518FDD8-DB18-409B-A608-65B14BE26DFE}"/>
                  </a:ext>
                </a:extLst>
              </p:cNvPr>
              <p:cNvSpPr/>
              <p:nvPr/>
            </p:nvSpPr>
            <p:spPr>
              <a:xfrm>
                <a:off x="3632662" y="1740130"/>
                <a:ext cx="4320000" cy="4320000"/>
              </a:xfrm>
              <a:prstGeom prst="ellipse">
                <a:avLst/>
              </a:prstGeom>
              <a:solidFill>
                <a:srgbClr val="EC8E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Ovaal 9">
                <a:extLst>
                  <a:ext uri="{FF2B5EF4-FFF2-40B4-BE49-F238E27FC236}">
                    <a16:creationId xmlns:a16="http://schemas.microsoft.com/office/drawing/2014/main" id="{EEC5BAE0-EFE8-4F58-8555-0ED505FB0301}"/>
                  </a:ext>
                </a:extLst>
              </p:cNvPr>
              <p:cNvSpPr/>
              <p:nvPr/>
            </p:nvSpPr>
            <p:spPr>
              <a:xfrm>
                <a:off x="3632662" y="1740130"/>
                <a:ext cx="2959484" cy="4320000"/>
              </a:xfrm>
              <a:prstGeom prst="ellipse">
                <a:avLst/>
              </a:prstGeom>
              <a:gradFill flip="none" rotWithShape="1">
                <a:gsLst>
                  <a:gs pos="0">
                    <a:srgbClr val="EC8E58"/>
                  </a:gs>
                  <a:gs pos="65000">
                    <a:srgbClr val="FFFF00"/>
                  </a:gs>
                  <a:gs pos="35000">
                    <a:srgbClr val="FFFF00"/>
                  </a:gs>
                  <a:gs pos="100000">
                    <a:srgbClr val="16356B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BD2DB343-5A2B-44BA-9DEE-887D2860763F}"/>
                </a:ext>
              </a:extLst>
            </p:cNvPr>
            <p:cNvSpPr txBox="1"/>
            <p:nvPr/>
          </p:nvSpPr>
          <p:spPr>
            <a:xfrm>
              <a:off x="5339443" y="4009967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dirty="0"/>
                <a:t>Inzetbaarheid</a:t>
              </a:r>
            </a:p>
          </p:txBody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837FB783-393E-E4F0-3755-D6803E4A9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Duurzame inzetbaarheid?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187392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HR eigenlijk en wat is de positie van HR?</a:t>
            </a:r>
          </a:p>
          <a:p>
            <a:endParaRPr lang="nl-NL" dirty="0"/>
          </a:p>
          <a:p>
            <a:r>
              <a:rPr lang="nl-NL" altLang="nl-NL" dirty="0"/>
              <a:t>Artikel 24, 31b, 31c en 31d en HR</a:t>
            </a:r>
          </a:p>
          <a:p>
            <a:endParaRPr lang="nl-NL" altLang="nl-NL" dirty="0"/>
          </a:p>
          <a:p>
            <a:r>
              <a:rPr lang="nl-NL" dirty="0"/>
              <a:t>Actuele HR-thema’s en de Ondernemingsraad</a:t>
            </a:r>
          </a:p>
        </p:txBody>
      </p:sp>
    </p:spTree>
    <p:extLst>
      <p:ext uri="{BB962C8B-B14F-4D97-AF65-F5344CB8AC3E}">
        <p14:creationId xmlns:p14="http://schemas.microsoft.com/office/powerpoint/2010/main" val="2102374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>
            <a:extLst>
              <a:ext uri="{FF2B5EF4-FFF2-40B4-BE49-F238E27FC236}">
                <a16:creationId xmlns:a16="http://schemas.microsoft.com/office/drawing/2014/main" id="{B7BA23C6-6333-4BA3-99F0-1154F592F2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Wat is HR eigenlijk</a:t>
            </a:r>
          </a:p>
        </p:txBody>
      </p:sp>
      <p:sp>
        <p:nvSpPr>
          <p:cNvPr id="28678" name="Rectangle 3">
            <a:extLst>
              <a:ext uri="{FF2B5EF4-FFF2-40B4-BE49-F238E27FC236}">
                <a16:creationId xmlns:a16="http://schemas.microsoft.com/office/drawing/2014/main" id="{134F7B41-E0EE-42E7-9E4E-FEC26F7E5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82082"/>
            <a:ext cx="10515600" cy="3913040"/>
          </a:xfrm>
        </p:spPr>
        <p:txBody>
          <a:bodyPr>
            <a:normAutofit/>
          </a:bodyPr>
          <a:lstStyle/>
          <a:p>
            <a:r>
              <a:rPr lang="nl-NL" altLang="nl-NL" dirty="0"/>
              <a:t>Doel van HR = het zodanig inzetten van medewerkers dat de (strategische) doelen van de organisatie worden gerealiseerd.</a:t>
            </a:r>
          </a:p>
          <a:p>
            <a:endParaRPr lang="nl-NL" altLang="nl-NL" dirty="0"/>
          </a:p>
          <a:p>
            <a:r>
              <a:rPr lang="nl-NL" altLang="nl-NL" dirty="0"/>
              <a:t>Is HR er voor de werkgever of voor de werknemer?</a:t>
            </a:r>
          </a:p>
          <a:p>
            <a:endParaRPr lang="nl-NL" altLang="nl-NL" dirty="0"/>
          </a:p>
          <a:p>
            <a:r>
              <a:rPr lang="nl-NL" altLang="nl-NL" dirty="0"/>
              <a:t>Professionele deskundigheid en onafhankelijkheid</a:t>
            </a:r>
          </a:p>
        </p:txBody>
      </p:sp>
    </p:spTree>
    <p:extLst>
      <p:ext uri="{BB962C8B-B14F-4D97-AF65-F5344CB8AC3E}">
        <p14:creationId xmlns:p14="http://schemas.microsoft.com/office/powerpoint/2010/main" val="105133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>
            <a:extLst>
              <a:ext uri="{FF2B5EF4-FFF2-40B4-BE49-F238E27FC236}">
                <a16:creationId xmlns:a16="http://schemas.microsoft.com/office/drawing/2014/main" id="{B7BA23C6-6333-4BA3-99F0-1154F592F2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Bespreking algemene gang van </a:t>
            </a:r>
            <a:r>
              <a:rPr lang="nl-NL" altLang="nl-NL" i="1" dirty="0"/>
              <a:t>HR-</a:t>
            </a:r>
            <a:r>
              <a:rPr lang="nl-NL" altLang="nl-NL" dirty="0"/>
              <a:t>zaken</a:t>
            </a:r>
          </a:p>
        </p:txBody>
      </p:sp>
      <p:sp>
        <p:nvSpPr>
          <p:cNvPr id="28678" name="Rectangle 3">
            <a:extLst>
              <a:ext uri="{FF2B5EF4-FFF2-40B4-BE49-F238E27FC236}">
                <a16:creationId xmlns:a16="http://schemas.microsoft.com/office/drawing/2014/main" id="{134F7B41-E0EE-42E7-9E4E-FEC26F7E5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82082"/>
            <a:ext cx="10515600" cy="3913040"/>
          </a:xfrm>
        </p:spPr>
        <p:txBody>
          <a:bodyPr>
            <a:normAutofit lnSpcReduction="10000"/>
          </a:bodyPr>
          <a:lstStyle/>
          <a:p>
            <a:r>
              <a:rPr lang="nl-NL" altLang="nl-NL" dirty="0"/>
              <a:t>Artikel 24: twee keer per jaar algemene gang van zaken</a:t>
            </a:r>
            <a:endParaRPr lang="nl-NL" altLang="nl-NL" i="1" dirty="0"/>
          </a:p>
          <a:p>
            <a:endParaRPr lang="nl-NL" altLang="nl-NL" dirty="0"/>
          </a:p>
          <a:p>
            <a:r>
              <a:rPr lang="nl-NL" altLang="nl-NL" dirty="0"/>
              <a:t>Artikel 31b: sociale gegevens</a:t>
            </a:r>
            <a:endParaRPr lang="nl-NL" altLang="nl-NL" i="1" dirty="0"/>
          </a:p>
          <a:p>
            <a:endParaRPr lang="nl-NL" altLang="nl-NL" i="1" dirty="0"/>
          </a:p>
          <a:p>
            <a:r>
              <a:rPr lang="nl-NL" altLang="nl-NL" dirty="0"/>
              <a:t>Artikel 31c: adviesopdrachten ex artikel 27</a:t>
            </a:r>
          </a:p>
          <a:p>
            <a:endParaRPr lang="nl-NL" altLang="nl-NL" dirty="0"/>
          </a:p>
          <a:p>
            <a:r>
              <a:rPr lang="nl-NL" altLang="nl-NL" dirty="0"/>
              <a:t>Artikel 31d: arbeidsvoorwaardelijke regelingen en beloningsverhoudingen</a:t>
            </a:r>
          </a:p>
          <a:p>
            <a:pPr marL="0" indent="0">
              <a:buNone/>
            </a:pP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35162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Actuele HR-thema’s en de 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Arbeidsmarktkrapte en demografie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Pensioen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Duurzame inzetbaarheid</a:t>
            </a:r>
          </a:p>
        </p:txBody>
      </p:sp>
    </p:spTree>
    <p:extLst>
      <p:ext uri="{BB962C8B-B14F-4D97-AF65-F5344CB8AC3E}">
        <p14:creationId xmlns:p14="http://schemas.microsoft.com/office/powerpoint/2010/main" val="3942765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>
            <a:extLst>
              <a:ext uri="{FF2B5EF4-FFF2-40B4-BE49-F238E27FC236}">
                <a16:creationId xmlns:a16="http://schemas.microsoft.com/office/drawing/2014/main" id="{B7BA23C6-6333-4BA3-99F0-1154F592F2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Arbeidsmarktkrapte en demografie (1)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531A6D62-B6FA-6020-ADDE-9675D1B1B084}"/>
              </a:ext>
            </a:extLst>
          </p:cNvPr>
          <p:cNvGrpSpPr/>
          <p:nvPr/>
        </p:nvGrpSpPr>
        <p:grpSpPr>
          <a:xfrm>
            <a:off x="199361" y="2053144"/>
            <a:ext cx="11793279" cy="2648114"/>
            <a:chOff x="124907" y="2053144"/>
            <a:chExt cx="11793279" cy="2648114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E39F0C62-D1D3-4A09-D805-198EE0D19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907" y="2074630"/>
              <a:ext cx="3780000" cy="2585610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EA6F1FF-71AE-845D-E458-8E67C49507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492"/>
            <a:stretch/>
          </p:blipFill>
          <p:spPr>
            <a:xfrm>
              <a:off x="4131547" y="2053144"/>
              <a:ext cx="3780000" cy="2626628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DE4C18B0-FD4C-F987-FE13-1156326F1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38186" y="2074630"/>
              <a:ext cx="3780000" cy="2626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798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E890D05-E870-F1AF-8B9D-9AC21BBB0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008" y="1572056"/>
            <a:ext cx="6923313" cy="4166894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CF2EDE17-7744-7F5A-662F-DB8BD1C33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Arbeidsmarktkrapte en demografie (2)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9089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881F5F80-9EBE-4267-A8F2-B12034AA1640}"/>
              </a:ext>
            </a:extLst>
          </p:cNvPr>
          <p:cNvSpPr txBox="1">
            <a:spLocks/>
          </p:cNvSpPr>
          <p:nvPr/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dirty="0"/>
              <a:t>Arbeidsmarktkrapte en demografie (3)</a:t>
            </a:r>
            <a:endParaRPr lang="nl-NL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298CC51-6FF8-4000-BE4C-0D0000253AB5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782082"/>
            <a:ext cx="10515600" cy="4102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altLang="nl-NL" dirty="0"/>
              <a:t>Uitstroom circa 250.000, instroom circa 200.000 mensen</a:t>
            </a:r>
          </a:p>
          <a:p>
            <a:endParaRPr lang="nl-NL" altLang="nl-NL" dirty="0"/>
          </a:p>
          <a:p>
            <a:r>
              <a:rPr lang="nl-NL" altLang="nl-NL" dirty="0"/>
              <a:t>We worden met zijn allen gemiddeld steeds ouder</a:t>
            </a:r>
          </a:p>
          <a:p>
            <a:endParaRPr lang="nl-NL" altLang="nl-NL" dirty="0"/>
          </a:p>
          <a:p>
            <a:r>
              <a:rPr lang="nl-NL" altLang="nl-NL" dirty="0"/>
              <a:t>Krapte op arbeidsmarkt is een blijvend probleem</a:t>
            </a:r>
          </a:p>
        </p:txBody>
      </p:sp>
    </p:spTree>
    <p:extLst>
      <p:ext uri="{BB962C8B-B14F-4D97-AF65-F5344CB8AC3E}">
        <p14:creationId xmlns:p14="http://schemas.microsoft.com/office/powerpoint/2010/main" val="136469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>
            <a:extLst>
              <a:ext uri="{FF2B5EF4-FFF2-40B4-BE49-F238E27FC236}">
                <a16:creationId xmlns:a16="http://schemas.microsoft.com/office/drawing/2014/main" id="{B7BA23C6-6333-4BA3-99F0-1154F592F2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Nieuwe pensioenwet</a:t>
            </a:r>
          </a:p>
        </p:txBody>
      </p:sp>
      <p:sp>
        <p:nvSpPr>
          <p:cNvPr id="28678" name="Rectangle 3">
            <a:extLst>
              <a:ext uri="{FF2B5EF4-FFF2-40B4-BE49-F238E27FC236}">
                <a16:creationId xmlns:a16="http://schemas.microsoft.com/office/drawing/2014/main" id="{134F7B41-E0EE-42E7-9E4E-FEC26F7E5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82082"/>
            <a:ext cx="10515600" cy="3913040"/>
          </a:xfrm>
        </p:spPr>
        <p:txBody>
          <a:bodyPr>
            <a:normAutofit fontScale="77500" lnSpcReduction="20000"/>
          </a:bodyPr>
          <a:lstStyle/>
          <a:p>
            <a:r>
              <a:rPr lang="nl-NL" altLang="nl-NL" dirty="0"/>
              <a:t>Waarom?</a:t>
            </a:r>
          </a:p>
          <a:p>
            <a:pPr lvl="1"/>
            <a:r>
              <a:rPr lang="nl-NL" altLang="nl-NL" dirty="0"/>
              <a:t>Meer arbeidsmarktmobiliteit</a:t>
            </a:r>
          </a:p>
          <a:p>
            <a:pPr lvl="1"/>
            <a:r>
              <a:rPr lang="nl-NL" altLang="nl-NL" dirty="0"/>
              <a:t>DC versus DB</a:t>
            </a:r>
          </a:p>
          <a:p>
            <a:pPr lvl="1"/>
            <a:r>
              <a:rPr lang="nl-NL" altLang="nl-NL" dirty="0"/>
              <a:t>Onbetaalbaar voor werkgevers en werknemers</a:t>
            </a:r>
          </a:p>
          <a:p>
            <a:r>
              <a:rPr lang="nl-NL" altLang="nl-NL" dirty="0"/>
              <a:t>Wat?</a:t>
            </a:r>
          </a:p>
          <a:p>
            <a:pPr lvl="1"/>
            <a:r>
              <a:rPr lang="nl-NL" altLang="nl-NL" dirty="0"/>
              <a:t>Meer risico? Meer kans op rendement!</a:t>
            </a:r>
          </a:p>
          <a:p>
            <a:pPr lvl="1"/>
            <a:r>
              <a:rPr lang="nl-NL" altLang="nl-NL" dirty="0"/>
              <a:t>Eén vaste premie</a:t>
            </a:r>
          </a:p>
          <a:p>
            <a:pPr lvl="1"/>
            <a:r>
              <a:rPr lang="nl-NL" altLang="nl-NL" dirty="0"/>
              <a:t>Makkelijker Nabestaandenpensioen</a:t>
            </a:r>
          </a:p>
          <a:p>
            <a:r>
              <a:rPr lang="nl-NL" altLang="nl-NL" dirty="0"/>
              <a:t>Wanneer?</a:t>
            </a:r>
          </a:p>
          <a:p>
            <a:pPr lvl="1"/>
            <a:r>
              <a:rPr lang="nl-NL" altLang="nl-NL" dirty="0"/>
              <a:t>1 juli 2023</a:t>
            </a:r>
          </a:p>
          <a:p>
            <a:pPr lvl="1"/>
            <a:r>
              <a:rPr lang="nl-NL" altLang="nl-NL" dirty="0"/>
              <a:t>1 januari 2028</a:t>
            </a:r>
          </a:p>
          <a:p>
            <a:r>
              <a:rPr lang="nl-NL" altLang="nl-NL" dirty="0"/>
              <a:t>Rol OR?</a:t>
            </a:r>
          </a:p>
          <a:p>
            <a:pPr lvl="1"/>
            <a:r>
              <a:rPr lang="nl-NL" altLang="nl-NL" dirty="0"/>
              <a:t>BPF of eigen regeling?</a:t>
            </a:r>
          </a:p>
        </p:txBody>
      </p:sp>
      <p:pic>
        <p:nvPicPr>
          <p:cNvPr id="1028" name="Picture 4" descr="Deurbord pensioen 47 x 33 cm — HSA-shop">
            <a:extLst>
              <a:ext uri="{FF2B5EF4-FFF2-40B4-BE49-F238E27FC236}">
                <a16:creationId xmlns:a16="http://schemas.microsoft.com/office/drawing/2014/main" id="{D468F341-F418-5768-1F51-A84171B3E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3" r="12681"/>
          <a:stretch/>
        </p:blipFill>
        <p:spPr bwMode="auto">
          <a:xfrm>
            <a:off x="7909560" y="472440"/>
            <a:ext cx="3319272" cy="447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532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FTVOTE PROP PROPVOTEDONE" val="NO"/>
  <p:tag name="SOFTVOTE PROP CURRENTTIME" val="-1"/>
</p:tagLst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-academy OR.potx" id="{61B28B0D-A7B8-4B27-9D9E-26500FFF3368}" vid="{63FD66E8-0417-4E7B-B1E2-C1E629F16F1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5BE2C0DB350A4BB7C9AF1EC5F7221F" ma:contentTypeVersion="16" ma:contentTypeDescription="Een nieuw document maken." ma:contentTypeScope="" ma:versionID="45a71cd60002ce50278d89e555289656">
  <xsd:schema xmlns:xsd="http://www.w3.org/2001/XMLSchema" xmlns:xs="http://www.w3.org/2001/XMLSchema" xmlns:p="http://schemas.microsoft.com/office/2006/metadata/properties" xmlns:ns2="5f689324-8ead-4ddb-9ec8-d3ba99cdcd85" xmlns:ns3="4ac7e640-d0c2-4369-8839-65ad1c610359" targetNamespace="http://schemas.microsoft.com/office/2006/metadata/properties" ma:root="true" ma:fieldsID="16f6eb1717c5f2af8fc7d6c0c8df63d7" ns2:_="" ns3:_="">
    <xsd:import namespace="5f689324-8ead-4ddb-9ec8-d3ba99cdcd85"/>
    <xsd:import namespace="4ac7e640-d0c2-4369-8839-65ad1c6103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89324-8ead-4ddb-9ec8-d3ba99cdcd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b709ef21-141f-4780-8062-8bea83c2fb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c7e640-d0c2-4369-8839-65ad1c61035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08e65a0-07fd-4d3f-a805-8729dd3f8f21}" ma:internalName="TaxCatchAll" ma:showField="CatchAllData" ma:web="4ac7e640-d0c2-4369-8839-65ad1c6103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ac7e640-d0c2-4369-8839-65ad1c610359" xsi:nil="true"/>
    <lcf76f155ced4ddcb4097134ff3c332f xmlns="5f689324-8ead-4ddb-9ec8-d3ba99cdcd8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76B1CDC-C507-4C0E-887C-298E42198993}"/>
</file>

<file path=customXml/itemProps2.xml><?xml version="1.0" encoding="utf-8"?>
<ds:datastoreItem xmlns:ds="http://schemas.openxmlformats.org/officeDocument/2006/customXml" ds:itemID="{EB9CA12B-B605-4214-B2FC-D7E17D7E0B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841EC6-228B-40DD-97F8-5DE58E29D7F2}">
  <ds:schemaRefs>
    <ds:schemaRef ds:uri="37cfb06d-14cb-4e88-b6fe-c8fa6bb74aab"/>
    <ds:schemaRef ds:uri="ffc60990-3f82-4ec6-ae74-1d772d24c6a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OR-academy OR</Template>
  <TotalTime>0</TotalTime>
  <Words>313</Words>
  <Application>Microsoft Office PowerPoint</Application>
  <PresentationFormat>Breedbeeld</PresentationFormat>
  <Paragraphs>94</Paragraphs>
  <Slides>15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Samenwerking HR en OR</vt:lpstr>
      <vt:lpstr>Programma</vt:lpstr>
      <vt:lpstr>Wat is HR eigenlijk</vt:lpstr>
      <vt:lpstr>Bespreking algemene gang van HR-zaken</vt:lpstr>
      <vt:lpstr>Actuele HR-thema’s en de OR</vt:lpstr>
      <vt:lpstr>Arbeidsmarktkrapte en demografie (1)</vt:lpstr>
      <vt:lpstr>Arbeidsmarktkrapte en demografie (2)</vt:lpstr>
      <vt:lpstr>PowerPoint-presentatie</vt:lpstr>
      <vt:lpstr>Nieuwe pensioenwet</vt:lpstr>
      <vt:lpstr>Wat is inzetbaarheid?</vt:lpstr>
      <vt:lpstr>Wat is human capital?</vt:lpstr>
      <vt:lpstr>PowerPoint-presentatie</vt:lpstr>
      <vt:lpstr>PowerPoint-presentatie</vt:lpstr>
      <vt:lpstr>PowerPoint-presentatie</vt:lpstr>
      <vt:lpstr>Duurzame inzetbaarheid?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 de quiz en win een boek!</dc:title>
  <dc:creator>Felix Keser</dc:creator>
  <cp:lastModifiedBy>Wanne Van den Bijllaardt</cp:lastModifiedBy>
  <cp:revision>5</cp:revision>
  <cp:lastPrinted>2021-06-07T19:06:51Z</cp:lastPrinted>
  <dcterms:created xsi:type="dcterms:W3CDTF">2015-09-23T15:13:18Z</dcterms:created>
  <dcterms:modified xsi:type="dcterms:W3CDTF">2023-06-29T07:02:42Z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0x0101009F5177D088B0CB47BF89C605F6842C20</vt:lpwstr>
  </property>
</Properties>
</file>